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4"/>
  </p:sldMasterIdLst>
  <p:notesMasterIdLst>
    <p:notesMasterId r:id="rId36"/>
  </p:notesMasterIdLst>
  <p:sldIdLst>
    <p:sldId id="1448943452" r:id="rId5"/>
    <p:sldId id="259" r:id="rId6"/>
    <p:sldId id="260" r:id="rId7"/>
    <p:sldId id="261" r:id="rId8"/>
    <p:sldId id="1448943467" r:id="rId9"/>
    <p:sldId id="1448943486" r:id="rId10"/>
    <p:sldId id="1448943478" r:id="rId11"/>
    <p:sldId id="4661" r:id="rId12"/>
    <p:sldId id="1448943492" r:id="rId13"/>
    <p:sldId id="266" r:id="rId14"/>
    <p:sldId id="268" r:id="rId15"/>
    <p:sldId id="267" r:id="rId16"/>
    <p:sldId id="1448943441" r:id="rId17"/>
    <p:sldId id="1448943450" r:id="rId18"/>
    <p:sldId id="1448943481" r:id="rId19"/>
    <p:sldId id="1448943488" r:id="rId20"/>
    <p:sldId id="4564" r:id="rId21"/>
    <p:sldId id="1448943449" r:id="rId22"/>
    <p:sldId id="4425" r:id="rId23"/>
    <p:sldId id="1448943493" r:id="rId24"/>
    <p:sldId id="1448943490" r:id="rId25"/>
    <p:sldId id="1055" r:id="rId26"/>
    <p:sldId id="1448943491" r:id="rId27"/>
    <p:sldId id="1448943482" r:id="rId28"/>
    <p:sldId id="4677" r:id="rId29"/>
    <p:sldId id="1448943485" r:id="rId30"/>
    <p:sldId id="4678" r:id="rId31"/>
    <p:sldId id="4679" r:id="rId32"/>
    <p:sldId id="4680" r:id="rId33"/>
    <p:sldId id="1448943483" r:id="rId34"/>
    <p:sldId id="1448943458"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 Musoke" initials="SM" lastIdx="3" clrIdx="0">
    <p:extLst>
      <p:ext uri="{19B8F6BF-5375-455C-9EA6-DF929625EA0E}">
        <p15:presenceInfo xmlns:p15="http://schemas.microsoft.com/office/powerpoint/2012/main" userId="83a618d2dc2a2b8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1386D"/>
    <a:srgbClr val="002429"/>
    <a:srgbClr val="00616C"/>
    <a:srgbClr val="DF7A21"/>
    <a:srgbClr val="D8AD24"/>
    <a:srgbClr val="901D41"/>
    <a:srgbClr val="E14F1D"/>
    <a:srgbClr val="56A448"/>
    <a:srgbClr val="0C2C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AFD162-A296-4EE5-A115-6D2D1DFA0268}" v="1" dt="2026-10-16T14:29:11.4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autoAdjust="0"/>
    <p:restoredTop sz="53501" autoAdjust="0"/>
  </p:normalViewPr>
  <p:slideViewPr>
    <p:cSldViewPr snapToGrid="0">
      <p:cViewPr varScale="1">
        <p:scale>
          <a:sx n="34" d="100"/>
          <a:sy n="34" d="100"/>
        </p:scale>
        <p:origin x="19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Musoke" userId="78fd75ff-9bcb-4c61-83fd-51b6a8f493cb" providerId="ADAL" clId="{4EFA661E-D450-488B-BA4F-21018CCF0733}"/>
    <pc:docChg chg="modSld">
      <pc:chgData name="Sam Musoke" userId="78fd75ff-9bcb-4c61-83fd-51b6a8f493cb" providerId="ADAL" clId="{4EFA661E-D450-488B-BA4F-21018CCF0733}" dt="2026-10-16T14:30:04.805" v="1" actId="14100"/>
      <pc:docMkLst>
        <pc:docMk/>
      </pc:docMkLst>
      <pc:sldChg chg="modSp mod">
        <pc:chgData name="Sam Musoke" userId="78fd75ff-9bcb-4c61-83fd-51b6a8f493cb" providerId="ADAL" clId="{4EFA661E-D450-488B-BA4F-21018CCF0733}" dt="2026-10-16T14:30:04.805" v="1" actId="14100"/>
        <pc:sldMkLst>
          <pc:docMk/>
          <pc:sldMk cId="3736565927" sldId="4680"/>
        </pc:sldMkLst>
        <pc:spChg chg="mod">
          <ac:chgData name="Sam Musoke" userId="78fd75ff-9bcb-4c61-83fd-51b6a8f493cb" providerId="ADAL" clId="{4EFA661E-D450-488B-BA4F-21018CCF0733}" dt="2026-10-16T14:30:04.805" v="1" actId="14100"/>
          <ac:spMkLst>
            <pc:docMk/>
            <pc:sldMk cId="3736565927" sldId="4680"/>
            <ac:spMk id="3" creationId="{60805289-30FF-7EC9-5DB3-0D07876751FB}"/>
          </ac:spMkLst>
        </pc:spChg>
      </pc:sldChg>
      <pc:sldChg chg="modSp">
        <pc:chgData name="Sam Musoke" userId="78fd75ff-9bcb-4c61-83fd-51b6a8f493cb" providerId="ADAL" clId="{4EFA661E-D450-488B-BA4F-21018CCF0733}" dt="2026-10-16T14:29:11.450" v="0" actId="20577"/>
        <pc:sldMkLst>
          <pc:docMk/>
          <pc:sldMk cId="422052397" sldId="1448943486"/>
        </pc:sldMkLst>
        <pc:spChg chg="mod">
          <ac:chgData name="Sam Musoke" userId="78fd75ff-9bcb-4c61-83fd-51b6a8f493cb" providerId="ADAL" clId="{4EFA661E-D450-488B-BA4F-21018CCF0733}" dt="2026-10-16T14:29:11.450" v="0" actId="20577"/>
          <ac:spMkLst>
            <pc:docMk/>
            <pc:sldMk cId="422052397" sldId="1448943486"/>
            <ac:spMk id="11" creationId="{5C2CD54B-9C70-C82E-9401-46EE1A43190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32E322-853C-4982-8E3E-71F60BB48B2C}" type="doc">
      <dgm:prSet loTypeId="urn:microsoft.com/office/officeart/2005/8/layout/hList1" loCatId="list" qsTypeId="urn:microsoft.com/office/officeart/2005/8/quickstyle/simple1#3" qsCatId="simple" csTypeId="urn:microsoft.com/office/officeart/2005/8/colors/accent1_2#3" csCatId="accent1" phldr="1"/>
      <dgm:spPr/>
      <dgm:t>
        <a:bodyPr/>
        <a:lstStyle/>
        <a:p>
          <a:endParaRPr lang="en-US"/>
        </a:p>
      </dgm:t>
    </dgm:pt>
    <dgm:pt modelId="{29C4A8C8-E840-4224-943A-54806574300A}">
      <dgm:prSet phldrT="[Text]" custT="1"/>
      <dgm:spPr>
        <a:solidFill>
          <a:srgbClr val="00616C"/>
        </a:solidFill>
        <a:ln w="57150">
          <a:solidFill>
            <a:srgbClr val="003A40"/>
          </a:solidFill>
        </a:ln>
      </dgm:spPr>
      <dgm:t>
        <a:bodyPr/>
        <a:lstStyle/>
        <a:p>
          <a:r>
            <a:rPr lang="en-GB" sz="3600" dirty="0"/>
            <a:t>IFRS     </a:t>
          </a:r>
          <a:r>
            <a:rPr lang="en-GB" sz="2600" dirty="0"/>
            <a:t>            </a:t>
          </a:r>
          <a:r>
            <a:rPr lang="en-GB" sz="2600" dirty="0">
              <a:solidFill>
                <a:srgbClr val="8DCFD6"/>
              </a:solidFill>
            </a:rPr>
            <a:t>(For-profits)</a:t>
          </a:r>
          <a:endParaRPr lang="en-US" sz="2600" dirty="0">
            <a:solidFill>
              <a:srgbClr val="8DCFD6"/>
            </a:solidFill>
          </a:endParaRPr>
        </a:p>
      </dgm:t>
    </dgm:pt>
    <dgm:pt modelId="{CDD124F3-EB64-42C0-BB49-7A84B4181D15}" type="parTrans" cxnId="{D42A9F4A-A88A-4F7F-B367-9253A3FA6490}">
      <dgm:prSet/>
      <dgm:spPr/>
      <dgm:t>
        <a:bodyPr/>
        <a:lstStyle/>
        <a:p>
          <a:endParaRPr lang="en-US"/>
        </a:p>
      </dgm:t>
    </dgm:pt>
    <dgm:pt modelId="{318F5F1F-487B-47B6-8778-151E59AC8B8D}" type="sibTrans" cxnId="{D42A9F4A-A88A-4F7F-B367-9253A3FA6490}">
      <dgm:prSet/>
      <dgm:spPr/>
      <dgm:t>
        <a:bodyPr/>
        <a:lstStyle/>
        <a:p>
          <a:endParaRPr lang="en-US"/>
        </a:p>
      </dgm:t>
    </dgm:pt>
    <dgm:pt modelId="{D974F432-B2F4-4004-AF2B-CED55A134D42}">
      <dgm:prSet phldrT="[Text]"/>
      <dgm:spPr>
        <a:noFill/>
        <a:ln w="57150">
          <a:solidFill>
            <a:srgbClr val="003A40">
              <a:alpha val="90000"/>
            </a:srgbClr>
          </a:solidFill>
        </a:ln>
      </dgm:spPr>
      <dgm:t>
        <a:bodyPr/>
        <a:lstStyle/>
        <a:p>
          <a:r>
            <a:rPr lang="en-GB" sz="2200" dirty="0">
              <a:solidFill>
                <a:srgbClr val="8DCFD6"/>
              </a:solidFill>
            </a:rPr>
            <a:t>Name: </a:t>
          </a:r>
          <a:r>
            <a:rPr lang="en-GB" sz="2200" dirty="0"/>
            <a:t>International Financial Reporting Standards and IFRS for SMEs</a:t>
          </a:r>
          <a:endParaRPr lang="en-US" sz="2200" dirty="0"/>
        </a:p>
      </dgm:t>
    </dgm:pt>
    <dgm:pt modelId="{D2B4E29D-5F3B-4F33-AA58-40FB0D91D208}" type="parTrans" cxnId="{EF4B0F58-F288-4E2C-9A76-1C2E5161A7B8}">
      <dgm:prSet/>
      <dgm:spPr/>
      <dgm:t>
        <a:bodyPr/>
        <a:lstStyle/>
        <a:p>
          <a:endParaRPr lang="en-US"/>
        </a:p>
      </dgm:t>
    </dgm:pt>
    <dgm:pt modelId="{FD44042F-1692-4D80-82E0-14CC2214C062}" type="sibTrans" cxnId="{EF4B0F58-F288-4E2C-9A76-1C2E5161A7B8}">
      <dgm:prSet/>
      <dgm:spPr/>
      <dgm:t>
        <a:bodyPr/>
        <a:lstStyle/>
        <a:p>
          <a:endParaRPr lang="en-US"/>
        </a:p>
      </dgm:t>
    </dgm:pt>
    <dgm:pt modelId="{0D2E85D1-08AC-4CA7-910E-346A43D6ADA3}">
      <dgm:prSet phldrT="[Text]" custT="1"/>
      <dgm:spPr>
        <a:solidFill>
          <a:srgbClr val="00616C"/>
        </a:solidFill>
        <a:ln w="57150">
          <a:solidFill>
            <a:srgbClr val="003A40"/>
          </a:solidFill>
        </a:ln>
      </dgm:spPr>
      <dgm:t>
        <a:bodyPr/>
        <a:lstStyle/>
        <a:p>
          <a:r>
            <a:rPr lang="en-GB" sz="3600"/>
            <a:t>IPSAS</a:t>
          </a:r>
          <a:r>
            <a:rPr lang="en-GB" sz="2600"/>
            <a:t> </a:t>
          </a:r>
          <a:r>
            <a:rPr lang="en-GB" sz="2600">
              <a:solidFill>
                <a:srgbClr val="8DCFD6"/>
              </a:solidFill>
            </a:rPr>
            <a:t>(Governments)</a:t>
          </a:r>
          <a:endParaRPr lang="en-US" sz="2600">
            <a:solidFill>
              <a:srgbClr val="8DCFD6"/>
            </a:solidFill>
          </a:endParaRPr>
        </a:p>
      </dgm:t>
    </dgm:pt>
    <dgm:pt modelId="{2DE9FB2B-0F78-4B3C-80DE-742623ED32CA}" type="parTrans" cxnId="{6356E36D-9814-45A9-9294-5449EBC4A175}">
      <dgm:prSet/>
      <dgm:spPr/>
      <dgm:t>
        <a:bodyPr/>
        <a:lstStyle/>
        <a:p>
          <a:endParaRPr lang="en-US"/>
        </a:p>
      </dgm:t>
    </dgm:pt>
    <dgm:pt modelId="{14463593-B159-441A-A9DD-A906B0032507}" type="sibTrans" cxnId="{6356E36D-9814-45A9-9294-5449EBC4A175}">
      <dgm:prSet/>
      <dgm:spPr/>
      <dgm:t>
        <a:bodyPr/>
        <a:lstStyle/>
        <a:p>
          <a:endParaRPr lang="en-US"/>
        </a:p>
      </dgm:t>
    </dgm:pt>
    <dgm:pt modelId="{C6E77507-9159-42E6-AFF0-EC9F3654CFD7}">
      <dgm:prSet phldrT="[Text]"/>
      <dgm:spPr>
        <a:noFill/>
        <a:ln w="57150">
          <a:solidFill>
            <a:srgbClr val="003A40">
              <a:alpha val="90000"/>
            </a:srgbClr>
          </a:solidFill>
        </a:ln>
      </dgm:spPr>
      <dgm:t>
        <a:bodyPr/>
        <a:lstStyle/>
        <a:p>
          <a:r>
            <a:rPr lang="en-GB" sz="2200">
              <a:solidFill>
                <a:srgbClr val="8DCFD6"/>
              </a:solidFill>
            </a:rPr>
            <a:t>Name: </a:t>
          </a:r>
          <a:r>
            <a:rPr lang="en-GB" sz="2200"/>
            <a:t>International Public Sector Accounting Standards</a:t>
          </a:r>
          <a:endParaRPr lang="en-US" sz="2200"/>
        </a:p>
      </dgm:t>
    </dgm:pt>
    <dgm:pt modelId="{8352FAE4-A8C7-435D-9BAC-F5393601DC33}" type="parTrans" cxnId="{199B8810-9900-4420-939B-6BDC4784D759}">
      <dgm:prSet/>
      <dgm:spPr/>
      <dgm:t>
        <a:bodyPr/>
        <a:lstStyle/>
        <a:p>
          <a:endParaRPr lang="en-US"/>
        </a:p>
      </dgm:t>
    </dgm:pt>
    <dgm:pt modelId="{A45068CA-A846-4E50-94CE-982BA0F82E75}" type="sibTrans" cxnId="{199B8810-9900-4420-939B-6BDC4784D759}">
      <dgm:prSet/>
      <dgm:spPr/>
      <dgm:t>
        <a:bodyPr/>
        <a:lstStyle/>
        <a:p>
          <a:endParaRPr lang="en-US"/>
        </a:p>
      </dgm:t>
    </dgm:pt>
    <dgm:pt modelId="{3C8FE557-3545-4549-8B2C-28807C200FE1}">
      <dgm:prSet phldrT="[Text]" custT="1"/>
      <dgm:spPr>
        <a:solidFill>
          <a:srgbClr val="00616C"/>
        </a:solidFill>
        <a:ln w="57150">
          <a:solidFill>
            <a:srgbClr val="92D050"/>
          </a:solidFill>
        </a:ln>
      </dgm:spPr>
      <dgm:t>
        <a:bodyPr/>
        <a:lstStyle/>
        <a:p>
          <a:r>
            <a:rPr lang="en-GB" sz="3600">
              <a:solidFill>
                <a:schemeClr val="bg1"/>
              </a:solidFill>
            </a:rPr>
            <a:t>INPAS</a:t>
          </a:r>
          <a:r>
            <a:rPr lang="en-GB" sz="3600"/>
            <a:t> </a:t>
          </a:r>
          <a:r>
            <a:rPr lang="en-GB" sz="2600"/>
            <a:t>                     </a:t>
          </a:r>
          <a:r>
            <a:rPr lang="en-GB" sz="2600">
              <a:solidFill>
                <a:srgbClr val="92D050"/>
              </a:solidFill>
            </a:rPr>
            <a:t>(Non-Profits)</a:t>
          </a:r>
          <a:endParaRPr lang="en-US" sz="2600">
            <a:solidFill>
              <a:srgbClr val="92D050"/>
            </a:solidFill>
          </a:endParaRPr>
        </a:p>
      </dgm:t>
    </dgm:pt>
    <dgm:pt modelId="{5173480E-D038-4218-90DE-29FF7132D23E}" type="parTrans" cxnId="{9715FA51-3400-48EC-9DFF-233BA3242E73}">
      <dgm:prSet/>
      <dgm:spPr/>
      <dgm:t>
        <a:bodyPr/>
        <a:lstStyle/>
        <a:p>
          <a:endParaRPr lang="en-US"/>
        </a:p>
      </dgm:t>
    </dgm:pt>
    <dgm:pt modelId="{2672E86E-F317-4A48-8D44-27275888A74A}" type="sibTrans" cxnId="{9715FA51-3400-48EC-9DFF-233BA3242E73}">
      <dgm:prSet/>
      <dgm:spPr/>
      <dgm:t>
        <a:bodyPr/>
        <a:lstStyle/>
        <a:p>
          <a:endParaRPr lang="en-US"/>
        </a:p>
      </dgm:t>
    </dgm:pt>
    <dgm:pt modelId="{F6AE17FC-19ED-42C2-A798-7ECADBD04242}">
      <dgm:prSet phldrT="[Text]"/>
      <dgm:spPr>
        <a:noFill/>
        <a:ln w="57150">
          <a:solidFill>
            <a:srgbClr val="92D050">
              <a:alpha val="90000"/>
            </a:srgbClr>
          </a:solidFill>
        </a:ln>
      </dgm:spPr>
      <dgm:t>
        <a:bodyPr/>
        <a:lstStyle/>
        <a:p>
          <a:r>
            <a:rPr lang="en-GB" dirty="0">
              <a:solidFill>
                <a:srgbClr val="92D050"/>
              </a:solidFill>
            </a:rPr>
            <a:t>Name: </a:t>
          </a:r>
          <a:r>
            <a:rPr lang="en-GB" dirty="0"/>
            <a:t>International Non-Profit Accounting Standard</a:t>
          </a:r>
          <a:endParaRPr lang="en-US" dirty="0"/>
        </a:p>
      </dgm:t>
    </dgm:pt>
    <dgm:pt modelId="{926CD2E1-95C3-42A2-9CA6-65EFD47BFCDF}" type="parTrans" cxnId="{BEF8C348-D570-4679-881E-82BA8F2F5410}">
      <dgm:prSet/>
      <dgm:spPr/>
      <dgm:t>
        <a:bodyPr/>
        <a:lstStyle/>
        <a:p>
          <a:endParaRPr lang="en-US"/>
        </a:p>
      </dgm:t>
    </dgm:pt>
    <dgm:pt modelId="{4719B17A-C43C-47C6-BC3A-FE45712AB3E8}" type="sibTrans" cxnId="{BEF8C348-D570-4679-881E-82BA8F2F5410}">
      <dgm:prSet/>
      <dgm:spPr/>
      <dgm:t>
        <a:bodyPr/>
        <a:lstStyle/>
        <a:p>
          <a:endParaRPr lang="en-US"/>
        </a:p>
      </dgm:t>
    </dgm:pt>
    <dgm:pt modelId="{A90F1507-6860-4D2D-B3D0-D23118E26436}">
      <dgm:prSet phldrT="[Text]"/>
      <dgm:spPr>
        <a:noFill/>
        <a:ln w="57150">
          <a:solidFill>
            <a:srgbClr val="003A40">
              <a:alpha val="90000"/>
            </a:srgbClr>
          </a:solidFill>
        </a:ln>
      </dgm:spPr>
      <dgm:t>
        <a:bodyPr/>
        <a:lstStyle/>
        <a:p>
          <a:r>
            <a:rPr lang="en-GB" sz="2200" dirty="0">
              <a:solidFill>
                <a:srgbClr val="8DCFD6"/>
              </a:solidFill>
            </a:rPr>
            <a:t>Since 1973</a:t>
          </a:r>
          <a:endParaRPr lang="en-US" sz="2200" dirty="0">
            <a:solidFill>
              <a:srgbClr val="8DCFD6"/>
            </a:solidFill>
          </a:endParaRPr>
        </a:p>
      </dgm:t>
    </dgm:pt>
    <dgm:pt modelId="{5C5AFA3C-E799-4701-942A-62BC70AAB81B}" type="parTrans" cxnId="{E64BCE34-6BF7-4888-91D1-E864E707B74D}">
      <dgm:prSet/>
      <dgm:spPr/>
      <dgm:t>
        <a:bodyPr/>
        <a:lstStyle/>
        <a:p>
          <a:endParaRPr lang="en-US"/>
        </a:p>
      </dgm:t>
    </dgm:pt>
    <dgm:pt modelId="{3D572387-46F2-4D1C-ADC0-D5DD38D1CE5D}" type="sibTrans" cxnId="{E64BCE34-6BF7-4888-91D1-E864E707B74D}">
      <dgm:prSet/>
      <dgm:spPr/>
      <dgm:t>
        <a:bodyPr/>
        <a:lstStyle/>
        <a:p>
          <a:endParaRPr lang="en-US"/>
        </a:p>
      </dgm:t>
    </dgm:pt>
    <dgm:pt modelId="{E3E7919F-EED2-4261-BBAF-7DD2E86C26AA}">
      <dgm:prSet phldrT="[Text]"/>
      <dgm:spPr>
        <a:noFill/>
        <a:ln w="57150">
          <a:solidFill>
            <a:srgbClr val="003A40">
              <a:alpha val="90000"/>
            </a:srgbClr>
          </a:solidFill>
        </a:ln>
      </dgm:spPr>
      <dgm:t>
        <a:bodyPr/>
        <a:lstStyle/>
        <a:p>
          <a:r>
            <a:rPr lang="en-GB" sz="2200" dirty="0">
              <a:solidFill>
                <a:srgbClr val="8DCFD6"/>
              </a:solidFill>
            </a:rPr>
            <a:t>Since 1997</a:t>
          </a:r>
          <a:endParaRPr lang="en-US" sz="2200" dirty="0">
            <a:solidFill>
              <a:srgbClr val="8DCFD6"/>
            </a:solidFill>
          </a:endParaRPr>
        </a:p>
      </dgm:t>
    </dgm:pt>
    <dgm:pt modelId="{118ECEC2-C3BF-4A7C-8539-1156288B37E1}" type="parTrans" cxnId="{15F83278-1277-41C2-949A-B48F8E4828F0}">
      <dgm:prSet/>
      <dgm:spPr/>
      <dgm:t>
        <a:bodyPr/>
        <a:lstStyle/>
        <a:p>
          <a:endParaRPr lang="en-US"/>
        </a:p>
      </dgm:t>
    </dgm:pt>
    <dgm:pt modelId="{7D778F68-B259-4955-8D83-DB01D7B54953}" type="sibTrans" cxnId="{15F83278-1277-41C2-949A-B48F8E4828F0}">
      <dgm:prSet/>
      <dgm:spPr/>
      <dgm:t>
        <a:bodyPr/>
        <a:lstStyle/>
        <a:p>
          <a:endParaRPr lang="en-US"/>
        </a:p>
      </dgm:t>
    </dgm:pt>
    <dgm:pt modelId="{A65EF5B4-5A4D-4FD7-AD07-3B4F1E2E6D87}">
      <dgm:prSet phldrT="[Text]"/>
      <dgm:spPr>
        <a:noFill/>
        <a:ln w="57150">
          <a:solidFill>
            <a:srgbClr val="92D050">
              <a:alpha val="90000"/>
            </a:srgbClr>
          </a:solidFill>
        </a:ln>
      </dgm:spPr>
      <dgm:t>
        <a:bodyPr/>
        <a:lstStyle/>
        <a:p>
          <a:r>
            <a:rPr lang="en-GB" dirty="0">
              <a:solidFill>
                <a:srgbClr val="92D050"/>
              </a:solidFill>
            </a:rPr>
            <a:t>From October 2025</a:t>
          </a:r>
          <a:endParaRPr lang="en-US" dirty="0">
            <a:solidFill>
              <a:srgbClr val="92D050"/>
            </a:solidFill>
          </a:endParaRPr>
        </a:p>
      </dgm:t>
    </dgm:pt>
    <dgm:pt modelId="{73636898-7ED2-4D09-9555-0E538BFB5536}" type="parTrans" cxnId="{70409049-39F9-414D-B363-8BEFCA1B6AEB}">
      <dgm:prSet/>
      <dgm:spPr/>
      <dgm:t>
        <a:bodyPr/>
        <a:lstStyle/>
        <a:p>
          <a:endParaRPr lang="en-US"/>
        </a:p>
      </dgm:t>
    </dgm:pt>
    <dgm:pt modelId="{8F502BF5-BFCB-4527-9A1E-001D205B8D00}" type="sibTrans" cxnId="{70409049-39F9-414D-B363-8BEFCA1B6AEB}">
      <dgm:prSet/>
      <dgm:spPr/>
      <dgm:t>
        <a:bodyPr/>
        <a:lstStyle/>
        <a:p>
          <a:endParaRPr lang="en-US"/>
        </a:p>
      </dgm:t>
    </dgm:pt>
    <dgm:pt modelId="{39E84B59-CC8D-427A-A713-5FB32459CB8B}">
      <dgm:prSet phldrT="[Text]" custT="1"/>
      <dgm:spPr>
        <a:noFill/>
        <a:ln w="57150">
          <a:solidFill>
            <a:srgbClr val="003A40">
              <a:alpha val="90000"/>
            </a:srgbClr>
          </a:solidFill>
        </a:ln>
      </dgm:spPr>
      <dgm:t>
        <a:bodyPr/>
        <a:lstStyle/>
        <a:p>
          <a:r>
            <a:rPr lang="en-US" sz="2200" dirty="0">
              <a:solidFill>
                <a:srgbClr val="8DCFD6"/>
              </a:solidFill>
            </a:rPr>
            <a:t>Issued by: </a:t>
          </a:r>
          <a:r>
            <a:rPr lang="en-US" sz="2200" dirty="0">
              <a:solidFill>
                <a:srgbClr val="0C2C56"/>
              </a:solidFill>
            </a:rPr>
            <a:t>IFRS Foundation – IASB</a:t>
          </a:r>
          <a:r>
            <a:rPr lang="en-US" sz="2000" dirty="0">
              <a:solidFill>
                <a:schemeClr val="tx1"/>
              </a:solidFill>
            </a:rPr>
            <a:t>*</a:t>
          </a:r>
          <a:endParaRPr lang="en-US" sz="2200" dirty="0">
            <a:solidFill>
              <a:schemeClr val="tx1"/>
            </a:solidFill>
          </a:endParaRPr>
        </a:p>
      </dgm:t>
    </dgm:pt>
    <dgm:pt modelId="{3FF44376-817D-4BF4-ADCD-775CBCDE12C1}" type="parTrans" cxnId="{00682DD3-C650-4E24-A4F1-CBDFF72D9F8E}">
      <dgm:prSet/>
      <dgm:spPr/>
      <dgm:t>
        <a:bodyPr/>
        <a:lstStyle/>
        <a:p>
          <a:endParaRPr lang="en-US"/>
        </a:p>
      </dgm:t>
    </dgm:pt>
    <dgm:pt modelId="{B35D617D-C2D8-43C9-8264-5C9E77778286}" type="sibTrans" cxnId="{00682DD3-C650-4E24-A4F1-CBDFF72D9F8E}">
      <dgm:prSet/>
      <dgm:spPr/>
      <dgm:t>
        <a:bodyPr/>
        <a:lstStyle/>
        <a:p>
          <a:endParaRPr lang="en-US"/>
        </a:p>
      </dgm:t>
    </dgm:pt>
    <dgm:pt modelId="{4C534BE7-4282-4446-9AC6-4A4E5C59286E}">
      <dgm:prSet phldrT="[Text]" custT="1"/>
      <dgm:spPr>
        <a:noFill/>
        <a:ln w="57150">
          <a:solidFill>
            <a:srgbClr val="003A40">
              <a:alpha val="90000"/>
            </a:srgbClr>
          </a:solidFill>
        </a:ln>
      </dgm:spPr>
      <dgm:t>
        <a:bodyPr/>
        <a:lstStyle/>
        <a:p>
          <a:r>
            <a:rPr lang="en-US" sz="2200" dirty="0">
              <a:solidFill>
                <a:srgbClr val="8DCFD6"/>
              </a:solidFill>
            </a:rPr>
            <a:t>Issued by: </a:t>
          </a:r>
          <a:r>
            <a:rPr lang="en-US" sz="2200" dirty="0">
              <a:solidFill>
                <a:srgbClr val="0C2C56"/>
              </a:solidFill>
            </a:rPr>
            <a:t>International Federation of Accountants – IPSASB</a:t>
          </a:r>
          <a:r>
            <a:rPr lang="en-US" sz="2000" dirty="0">
              <a:solidFill>
                <a:schemeClr val="tx1"/>
              </a:solidFill>
            </a:rPr>
            <a:t>**</a:t>
          </a:r>
          <a:endParaRPr lang="en-US" sz="2200" dirty="0">
            <a:solidFill>
              <a:schemeClr val="tx1"/>
            </a:solidFill>
          </a:endParaRPr>
        </a:p>
      </dgm:t>
    </dgm:pt>
    <dgm:pt modelId="{101C7303-5EB9-44FD-B737-0BC60B9B9668}" type="parTrans" cxnId="{486665CC-CC52-421E-97DF-BC5C99DAAB2C}">
      <dgm:prSet/>
      <dgm:spPr/>
      <dgm:t>
        <a:bodyPr/>
        <a:lstStyle/>
        <a:p>
          <a:endParaRPr lang="en-US"/>
        </a:p>
      </dgm:t>
    </dgm:pt>
    <dgm:pt modelId="{15FFF866-9008-4C6F-8399-AF5AFFE40248}" type="sibTrans" cxnId="{486665CC-CC52-421E-97DF-BC5C99DAAB2C}">
      <dgm:prSet/>
      <dgm:spPr/>
      <dgm:t>
        <a:bodyPr/>
        <a:lstStyle/>
        <a:p>
          <a:endParaRPr lang="en-US"/>
        </a:p>
      </dgm:t>
    </dgm:pt>
    <dgm:pt modelId="{8E9C33CB-2E7B-41D4-A05F-D705D91A85F3}">
      <dgm:prSet phldrT="[Text]"/>
      <dgm:spPr>
        <a:noFill/>
        <a:ln w="57150">
          <a:solidFill>
            <a:srgbClr val="92D050">
              <a:alpha val="90000"/>
            </a:srgbClr>
          </a:solidFill>
        </a:ln>
      </dgm:spPr>
      <dgm:t>
        <a:bodyPr/>
        <a:lstStyle/>
        <a:p>
          <a:r>
            <a:rPr lang="en-US" dirty="0">
              <a:solidFill>
                <a:srgbClr val="92D050"/>
              </a:solidFill>
            </a:rPr>
            <a:t>Issued by: </a:t>
          </a:r>
          <a:r>
            <a:rPr lang="en-US" dirty="0"/>
            <a:t>International Non-Profit Reporting Foundation</a:t>
          </a:r>
        </a:p>
      </dgm:t>
    </dgm:pt>
    <dgm:pt modelId="{0BEB0883-4073-409C-A541-E8945078967C}" type="parTrans" cxnId="{E88B8285-0D28-451D-BFBE-5B26B1D6BB52}">
      <dgm:prSet/>
      <dgm:spPr/>
      <dgm:t>
        <a:bodyPr/>
        <a:lstStyle/>
        <a:p>
          <a:endParaRPr lang="en-US"/>
        </a:p>
      </dgm:t>
    </dgm:pt>
    <dgm:pt modelId="{12BA952C-53E2-4EE4-9F3C-7055454FC34F}" type="sibTrans" cxnId="{E88B8285-0D28-451D-BFBE-5B26B1D6BB52}">
      <dgm:prSet/>
      <dgm:spPr/>
      <dgm:t>
        <a:bodyPr/>
        <a:lstStyle/>
        <a:p>
          <a:endParaRPr lang="en-US"/>
        </a:p>
      </dgm:t>
    </dgm:pt>
    <dgm:pt modelId="{D9F99923-93CF-48E6-85A9-79F04C84C406}" type="pres">
      <dgm:prSet presAssocID="{6832E322-853C-4982-8E3E-71F60BB48B2C}" presName="Name0" presStyleCnt="0">
        <dgm:presLayoutVars>
          <dgm:dir/>
          <dgm:animLvl val="lvl"/>
          <dgm:resizeHandles val="exact"/>
        </dgm:presLayoutVars>
      </dgm:prSet>
      <dgm:spPr/>
    </dgm:pt>
    <dgm:pt modelId="{28F01975-44ED-4198-9DAE-8E657FD405C2}" type="pres">
      <dgm:prSet presAssocID="{29C4A8C8-E840-4224-943A-54806574300A}" presName="composite" presStyleCnt="0"/>
      <dgm:spPr/>
    </dgm:pt>
    <dgm:pt modelId="{AF542BDD-E5DD-4FA6-B575-3EC2A30BE2B4}" type="pres">
      <dgm:prSet presAssocID="{29C4A8C8-E840-4224-943A-54806574300A}" presName="parTx" presStyleLbl="alignNode1" presStyleIdx="0" presStyleCnt="3">
        <dgm:presLayoutVars>
          <dgm:chMax val="0"/>
          <dgm:chPref val="0"/>
          <dgm:bulletEnabled val="1"/>
        </dgm:presLayoutVars>
      </dgm:prSet>
      <dgm:spPr/>
    </dgm:pt>
    <dgm:pt modelId="{87269A2A-519A-499E-A41F-CB04A2F4F7DD}" type="pres">
      <dgm:prSet presAssocID="{29C4A8C8-E840-4224-943A-54806574300A}" presName="desTx" presStyleLbl="alignAccFollowNode1" presStyleIdx="0" presStyleCnt="3">
        <dgm:presLayoutVars>
          <dgm:bulletEnabled val="1"/>
        </dgm:presLayoutVars>
      </dgm:prSet>
      <dgm:spPr/>
    </dgm:pt>
    <dgm:pt modelId="{20422CF1-E290-410C-BE4B-7BE22E59E9CD}" type="pres">
      <dgm:prSet presAssocID="{318F5F1F-487B-47B6-8778-151E59AC8B8D}" presName="space" presStyleCnt="0"/>
      <dgm:spPr/>
    </dgm:pt>
    <dgm:pt modelId="{CCC933A5-05D7-4D94-9CCB-B7487FBB83E5}" type="pres">
      <dgm:prSet presAssocID="{0D2E85D1-08AC-4CA7-910E-346A43D6ADA3}" presName="composite" presStyleCnt="0"/>
      <dgm:spPr/>
    </dgm:pt>
    <dgm:pt modelId="{9533DB2B-D57E-47A9-9622-85CE7CC3456F}" type="pres">
      <dgm:prSet presAssocID="{0D2E85D1-08AC-4CA7-910E-346A43D6ADA3}" presName="parTx" presStyleLbl="alignNode1" presStyleIdx="1" presStyleCnt="3">
        <dgm:presLayoutVars>
          <dgm:chMax val="0"/>
          <dgm:chPref val="0"/>
          <dgm:bulletEnabled val="1"/>
        </dgm:presLayoutVars>
      </dgm:prSet>
      <dgm:spPr/>
    </dgm:pt>
    <dgm:pt modelId="{BB8113AE-D0CC-4AA5-BF88-3749D32FF704}" type="pres">
      <dgm:prSet presAssocID="{0D2E85D1-08AC-4CA7-910E-346A43D6ADA3}" presName="desTx" presStyleLbl="alignAccFollowNode1" presStyleIdx="1" presStyleCnt="3">
        <dgm:presLayoutVars>
          <dgm:bulletEnabled val="1"/>
        </dgm:presLayoutVars>
      </dgm:prSet>
      <dgm:spPr/>
    </dgm:pt>
    <dgm:pt modelId="{F58F4463-D2E2-4840-A239-E52F2A55ADF7}" type="pres">
      <dgm:prSet presAssocID="{14463593-B159-441A-A9DD-A906B0032507}" presName="space" presStyleCnt="0"/>
      <dgm:spPr/>
    </dgm:pt>
    <dgm:pt modelId="{7C4EF520-09D4-426D-A117-2A3375C63EE4}" type="pres">
      <dgm:prSet presAssocID="{3C8FE557-3545-4549-8B2C-28807C200FE1}" presName="composite" presStyleCnt="0"/>
      <dgm:spPr/>
    </dgm:pt>
    <dgm:pt modelId="{378AE319-1528-4716-8C7D-57C4C5A73AE8}" type="pres">
      <dgm:prSet presAssocID="{3C8FE557-3545-4549-8B2C-28807C200FE1}" presName="parTx" presStyleLbl="alignNode1" presStyleIdx="2" presStyleCnt="3">
        <dgm:presLayoutVars>
          <dgm:chMax val="0"/>
          <dgm:chPref val="0"/>
          <dgm:bulletEnabled val="1"/>
        </dgm:presLayoutVars>
      </dgm:prSet>
      <dgm:spPr/>
    </dgm:pt>
    <dgm:pt modelId="{4E05EDD8-5892-4CA0-9867-7F9E83DE6235}" type="pres">
      <dgm:prSet presAssocID="{3C8FE557-3545-4549-8B2C-28807C200FE1}" presName="desTx" presStyleLbl="alignAccFollowNode1" presStyleIdx="2" presStyleCnt="3">
        <dgm:presLayoutVars>
          <dgm:bulletEnabled val="1"/>
        </dgm:presLayoutVars>
      </dgm:prSet>
      <dgm:spPr/>
    </dgm:pt>
  </dgm:ptLst>
  <dgm:cxnLst>
    <dgm:cxn modelId="{626EAD0C-AE22-4E7F-B2A5-2CF229529BBD}" type="presOf" srcId="{A65EF5B4-5A4D-4FD7-AD07-3B4F1E2E6D87}" destId="{4E05EDD8-5892-4CA0-9867-7F9E83DE6235}" srcOrd="0" destOrd="2" presId="urn:microsoft.com/office/officeart/2005/8/layout/hList1"/>
    <dgm:cxn modelId="{88398710-0D02-4271-90E7-1C33E3A17BF2}" type="presOf" srcId="{E3E7919F-EED2-4261-BBAF-7DD2E86C26AA}" destId="{BB8113AE-D0CC-4AA5-BF88-3749D32FF704}" srcOrd="0" destOrd="2" presId="urn:microsoft.com/office/officeart/2005/8/layout/hList1"/>
    <dgm:cxn modelId="{199B8810-9900-4420-939B-6BDC4784D759}" srcId="{0D2E85D1-08AC-4CA7-910E-346A43D6ADA3}" destId="{C6E77507-9159-42E6-AFF0-EC9F3654CFD7}" srcOrd="0" destOrd="0" parTransId="{8352FAE4-A8C7-435D-9BAC-F5393601DC33}" sibTransId="{A45068CA-A846-4E50-94CE-982BA0F82E75}"/>
    <dgm:cxn modelId="{E64BCE34-6BF7-4888-91D1-E864E707B74D}" srcId="{29C4A8C8-E840-4224-943A-54806574300A}" destId="{A90F1507-6860-4D2D-B3D0-D23118E26436}" srcOrd="2" destOrd="0" parTransId="{5C5AFA3C-E799-4701-942A-62BC70AAB81B}" sibTransId="{3D572387-46F2-4D1C-ADC0-D5DD38D1CE5D}"/>
    <dgm:cxn modelId="{E71AA242-F98A-4DE3-A9B0-8C7EF93DF40C}" type="presOf" srcId="{0D2E85D1-08AC-4CA7-910E-346A43D6ADA3}" destId="{9533DB2B-D57E-47A9-9622-85CE7CC3456F}" srcOrd="0" destOrd="0" presId="urn:microsoft.com/office/officeart/2005/8/layout/hList1"/>
    <dgm:cxn modelId="{BEF8C348-D570-4679-881E-82BA8F2F5410}" srcId="{3C8FE557-3545-4549-8B2C-28807C200FE1}" destId="{F6AE17FC-19ED-42C2-A798-7ECADBD04242}" srcOrd="0" destOrd="0" parTransId="{926CD2E1-95C3-42A2-9CA6-65EFD47BFCDF}" sibTransId="{4719B17A-C43C-47C6-BC3A-FE45712AB3E8}"/>
    <dgm:cxn modelId="{DE44D548-A89E-43B6-A9FA-57F00DD40254}" type="presOf" srcId="{29C4A8C8-E840-4224-943A-54806574300A}" destId="{AF542BDD-E5DD-4FA6-B575-3EC2A30BE2B4}" srcOrd="0" destOrd="0" presId="urn:microsoft.com/office/officeart/2005/8/layout/hList1"/>
    <dgm:cxn modelId="{70409049-39F9-414D-B363-8BEFCA1B6AEB}" srcId="{3C8FE557-3545-4549-8B2C-28807C200FE1}" destId="{A65EF5B4-5A4D-4FD7-AD07-3B4F1E2E6D87}" srcOrd="2" destOrd="0" parTransId="{73636898-7ED2-4D09-9555-0E538BFB5536}" sibTransId="{8F502BF5-BFCB-4527-9A1E-001D205B8D00}"/>
    <dgm:cxn modelId="{D42A9F4A-A88A-4F7F-B367-9253A3FA6490}" srcId="{6832E322-853C-4982-8E3E-71F60BB48B2C}" destId="{29C4A8C8-E840-4224-943A-54806574300A}" srcOrd="0" destOrd="0" parTransId="{CDD124F3-EB64-42C0-BB49-7A84B4181D15}" sibTransId="{318F5F1F-487B-47B6-8778-151E59AC8B8D}"/>
    <dgm:cxn modelId="{3C452A4B-8559-4700-A061-F773D14BFDE3}" type="presOf" srcId="{A90F1507-6860-4D2D-B3D0-D23118E26436}" destId="{87269A2A-519A-499E-A41F-CB04A2F4F7DD}" srcOrd="0" destOrd="2" presId="urn:microsoft.com/office/officeart/2005/8/layout/hList1"/>
    <dgm:cxn modelId="{AB812F4B-0C4A-441D-AD56-113564B6E4BF}" type="presOf" srcId="{C6E77507-9159-42E6-AFF0-EC9F3654CFD7}" destId="{BB8113AE-D0CC-4AA5-BF88-3749D32FF704}" srcOrd="0" destOrd="0" presId="urn:microsoft.com/office/officeart/2005/8/layout/hList1"/>
    <dgm:cxn modelId="{6356E36D-9814-45A9-9294-5449EBC4A175}" srcId="{6832E322-853C-4982-8E3E-71F60BB48B2C}" destId="{0D2E85D1-08AC-4CA7-910E-346A43D6ADA3}" srcOrd="1" destOrd="0" parTransId="{2DE9FB2B-0F78-4B3C-80DE-742623ED32CA}" sibTransId="{14463593-B159-441A-A9DD-A906B0032507}"/>
    <dgm:cxn modelId="{9715FA51-3400-48EC-9DFF-233BA3242E73}" srcId="{6832E322-853C-4982-8E3E-71F60BB48B2C}" destId="{3C8FE557-3545-4549-8B2C-28807C200FE1}" srcOrd="2" destOrd="0" parTransId="{5173480E-D038-4218-90DE-29FF7132D23E}" sibTransId="{2672E86E-F317-4A48-8D44-27275888A74A}"/>
    <dgm:cxn modelId="{52831B57-4215-4249-BAD8-4F6B2FDB4BA3}" type="presOf" srcId="{D974F432-B2F4-4004-AF2B-CED55A134D42}" destId="{87269A2A-519A-499E-A41F-CB04A2F4F7DD}" srcOrd="0" destOrd="0" presId="urn:microsoft.com/office/officeart/2005/8/layout/hList1"/>
    <dgm:cxn modelId="{EF4B0F58-F288-4E2C-9A76-1C2E5161A7B8}" srcId="{29C4A8C8-E840-4224-943A-54806574300A}" destId="{D974F432-B2F4-4004-AF2B-CED55A134D42}" srcOrd="0" destOrd="0" parTransId="{D2B4E29D-5F3B-4F33-AA58-40FB0D91D208}" sibTransId="{FD44042F-1692-4D80-82E0-14CC2214C062}"/>
    <dgm:cxn modelId="{15F83278-1277-41C2-949A-B48F8E4828F0}" srcId="{0D2E85D1-08AC-4CA7-910E-346A43D6ADA3}" destId="{E3E7919F-EED2-4261-BBAF-7DD2E86C26AA}" srcOrd="2" destOrd="0" parTransId="{118ECEC2-C3BF-4A7C-8539-1156288B37E1}" sibTransId="{7D778F68-B259-4955-8D83-DB01D7B54953}"/>
    <dgm:cxn modelId="{E88B8285-0D28-451D-BFBE-5B26B1D6BB52}" srcId="{3C8FE557-3545-4549-8B2C-28807C200FE1}" destId="{8E9C33CB-2E7B-41D4-A05F-D705D91A85F3}" srcOrd="1" destOrd="0" parTransId="{0BEB0883-4073-409C-A541-E8945078967C}" sibTransId="{12BA952C-53E2-4EE4-9F3C-7055454FC34F}"/>
    <dgm:cxn modelId="{FB805987-0770-43FE-922D-A67660187824}" type="presOf" srcId="{6832E322-853C-4982-8E3E-71F60BB48B2C}" destId="{D9F99923-93CF-48E6-85A9-79F04C84C406}" srcOrd="0" destOrd="0" presId="urn:microsoft.com/office/officeart/2005/8/layout/hList1"/>
    <dgm:cxn modelId="{AC052A88-19FD-4176-9886-8466E32349CB}" type="presOf" srcId="{4C534BE7-4282-4446-9AC6-4A4E5C59286E}" destId="{BB8113AE-D0CC-4AA5-BF88-3749D32FF704}" srcOrd="0" destOrd="1" presId="urn:microsoft.com/office/officeart/2005/8/layout/hList1"/>
    <dgm:cxn modelId="{4F5BBFB7-C1BA-4BD2-8CBD-2FA6FFAFC7E4}" type="presOf" srcId="{3C8FE557-3545-4549-8B2C-28807C200FE1}" destId="{378AE319-1528-4716-8C7D-57C4C5A73AE8}" srcOrd="0" destOrd="0" presId="urn:microsoft.com/office/officeart/2005/8/layout/hList1"/>
    <dgm:cxn modelId="{3F3457C9-3078-4A3C-8CDC-7D3517709E16}" type="presOf" srcId="{8E9C33CB-2E7B-41D4-A05F-D705D91A85F3}" destId="{4E05EDD8-5892-4CA0-9867-7F9E83DE6235}" srcOrd="0" destOrd="1" presId="urn:microsoft.com/office/officeart/2005/8/layout/hList1"/>
    <dgm:cxn modelId="{486665CC-CC52-421E-97DF-BC5C99DAAB2C}" srcId="{0D2E85D1-08AC-4CA7-910E-346A43D6ADA3}" destId="{4C534BE7-4282-4446-9AC6-4A4E5C59286E}" srcOrd="1" destOrd="0" parTransId="{101C7303-5EB9-44FD-B737-0BC60B9B9668}" sibTransId="{15FFF866-9008-4C6F-8399-AF5AFFE40248}"/>
    <dgm:cxn modelId="{00682DD3-C650-4E24-A4F1-CBDFF72D9F8E}" srcId="{29C4A8C8-E840-4224-943A-54806574300A}" destId="{39E84B59-CC8D-427A-A713-5FB32459CB8B}" srcOrd="1" destOrd="0" parTransId="{3FF44376-817D-4BF4-ADCD-775CBCDE12C1}" sibTransId="{B35D617D-C2D8-43C9-8264-5C9E77778286}"/>
    <dgm:cxn modelId="{C2A168DA-1DDE-4A53-A545-08C0B3F6801B}" type="presOf" srcId="{F6AE17FC-19ED-42C2-A798-7ECADBD04242}" destId="{4E05EDD8-5892-4CA0-9867-7F9E83DE6235}" srcOrd="0" destOrd="0" presId="urn:microsoft.com/office/officeart/2005/8/layout/hList1"/>
    <dgm:cxn modelId="{204EF0F6-42C4-42A3-9272-DA1615C7BE7E}" type="presOf" srcId="{39E84B59-CC8D-427A-A713-5FB32459CB8B}" destId="{87269A2A-519A-499E-A41F-CB04A2F4F7DD}" srcOrd="0" destOrd="1" presId="urn:microsoft.com/office/officeart/2005/8/layout/hList1"/>
    <dgm:cxn modelId="{D1179929-3B87-41F7-B68D-A47230C0CCC3}" type="presParOf" srcId="{D9F99923-93CF-48E6-85A9-79F04C84C406}" destId="{28F01975-44ED-4198-9DAE-8E657FD405C2}" srcOrd="0" destOrd="0" presId="urn:microsoft.com/office/officeart/2005/8/layout/hList1"/>
    <dgm:cxn modelId="{8F24BB36-7567-4065-9BBE-267F9D872E12}" type="presParOf" srcId="{28F01975-44ED-4198-9DAE-8E657FD405C2}" destId="{AF542BDD-E5DD-4FA6-B575-3EC2A30BE2B4}" srcOrd="0" destOrd="0" presId="urn:microsoft.com/office/officeart/2005/8/layout/hList1"/>
    <dgm:cxn modelId="{05C8C248-97A2-4E59-A995-A7387037C12A}" type="presParOf" srcId="{28F01975-44ED-4198-9DAE-8E657FD405C2}" destId="{87269A2A-519A-499E-A41F-CB04A2F4F7DD}" srcOrd="1" destOrd="0" presId="urn:microsoft.com/office/officeart/2005/8/layout/hList1"/>
    <dgm:cxn modelId="{7509B62A-2552-4976-ACD7-E8073476A5CA}" type="presParOf" srcId="{D9F99923-93CF-48E6-85A9-79F04C84C406}" destId="{20422CF1-E290-410C-BE4B-7BE22E59E9CD}" srcOrd="1" destOrd="0" presId="urn:microsoft.com/office/officeart/2005/8/layout/hList1"/>
    <dgm:cxn modelId="{F453186E-D3FC-4959-813A-B5DEE3F8C307}" type="presParOf" srcId="{D9F99923-93CF-48E6-85A9-79F04C84C406}" destId="{CCC933A5-05D7-4D94-9CCB-B7487FBB83E5}" srcOrd="2" destOrd="0" presId="urn:microsoft.com/office/officeart/2005/8/layout/hList1"/>
    <dgm:cxn modelId="{B3C94B9A-450A-4643-BBDD-27B77340BB14}" type="presParOf" srcId="{CCC933A5-05D7-4D94-9CCB-B7487FBB83E5}" destId="{9533DB2B-D57E-47A9-9622-85CE7CC3456F}" srcOrd="0" destOrd="0" presId="urn:microsoft.com/office/officeart/2005/8/layout/hList1"/>
    <dgm:cxn modelId="{14BD8A0B-E64B-4302-BC57-5028022071DB}" type="presParOf" srcId="{CCC933A5-05D7-4D94-9CCB-B7487FBB83E5}" destId="{BB8113AE-D0CC-4AA5-BF88-3749D32FF704}" srcOrd="1" destOrd="0" presId="urn:microsoft.com/office/officeart/2005/8/layout/hList1"/>
    <dgm:cxn modelId="{E15B4045-6418-4131-8DE1-0C1B396DC4CF}" type="presParOf" srcId="{D9F99923-93CF-48E6-85A9-79F04C84C406}" destId="{F58F4463-D2E2-4840-A239-E52F2A55ADF7}" srcOrd="3" destOrd="0" presId="urn:microsoft.com/office/officeart/2005/8/layout/hList1"/>
    <dgm:cxn modelId="{B378EB9A-D08C-4FEA-802E-654FAC7F6297}" type="presParOf" srcId="{D9F99923-93CF-48E6-85A9-79F04C84C406}" destId="{7C4EF520-09D4-426D-A117-2A3375C63EE4}" srcOrd="4" destOrd="0" presId="urn:microsoft.com/office/officeart/2005/8/layout/hList1"/>
    <dgm:cxn modelId="{D0BBDE38-9E83-4185-A5E7-F896FC2F2E5A}" type="presParOf" srcId="{7C4EF520-09D4-426D-A117-2A3375C63EE4}" destId="{378AE319-1528-4716-8C7D-57C4C5A73AE8}" srcOrd="0" destOrd="0" presId="urn:microsoft.com/office/officeart/2005/8/layout/hList1"/>
    <dgm:cxn modelId="{6E3E3C08-BEAF-44D4-A8B8-D7702FF707DB}" type="presParOf" srcId="{7C4EF520-09D4-426D-A117-2A3375C63EE4}" destId="{4E05EDD8-5892-4CA0-9867-7F9E83DE623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24CDCF-CB30-4DC5-8556-7E125E7FB2C9}" type="doc">
      <dgm:prSet loTypeId="urn:microsoft.com/office/officeart/2011/layout/HexagonRadial" loCatId="cycle" qsTypeId="urn:microsoft.com/office/officeart/2005/8/quickstyle/simple1#4" qsCatId="simple" csTypeId="urn:microsoft.com/office/officeart/2005/8/colors/accent1_2#4" csCatId="accent1" phldr="1"/>
      <dgm:spPr/>
      <dgm:t>
        <a:bodyPr/>
        <a:lstStyle/>
        <a:p>
          <a:endParaRPr lang="en-GB"/>
        </a:p>
      </dgm:t>
    </dgm:pt>
    <dgm:pt modelId="{C7D8A09E-2822-4548-AB2E-FBEB5139FE0D}">
      <dgm:prSet phldrT="[Text]" custT="1"/>
      <dgm:spPr>
        <a:solidFill>
          <a:schemeClr val="accent4"/>
        </a:solidFill>
      </dgm:spPr>
      <dgm:t>
        <a:bodyPr/>
        <a:lstStyle/>
        <a:p>
          <a:r>
            <a:rPr lang="en-GB" sz="20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Preparers &amp; users</a:t>
          </a:r>
        </a:p>
      </dgm:t>
    </dgm:pt>
    <dgm:pt modelId="{3DAFEF0D-3DB2-43BE-B5C0-D697485E45BD}" type="parTrans" cxnId="{A4B15746-05D4-4369-966B-7A57D09C1990}">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15FA592B-25CB-438C-BBC4-695FDC29AD95}" type="sibTrans" cxnId="{A4B15746-05D4-4369-966B-7A57D09C1990}">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72257EDC-8059-4FFC-92B0-C6439FFC490E}">
      <dgm:prSet phldrT="[Text]"/>
      <dgm:spPr>
        <a:solidFill>
          <a:srgbClr val="901D41"/>
        </a:solidFill>
      </dgm:spPr>
      <dgm:t>
        <a:bodyPr/>
        <a:lstStyle/>
        <a:p>
          <a:r>
            <a:rPr lang="en-GB" dirty="0">
              <a:latin typeface="Open Sans" panose="020B0606030504020204" pitchFamily="34" charset="0"/>
              <a:ea typeface="Open Sans" panose="020B0606030504020204" pitchFamily="34" charset="0"/>
              <a:cs typeface="Open Sans" panose="020B0606030504020204" pitchFamily="34" charset="0"/>
            </a:rPr>
            <a:t>High quality</a:t>
          </a:r>
        </a:p>
      </dgm:t>
    </dgm:pt>
    <dgm:pt modelId="{01B7C35D-96BB-4F48-8CA4-465E37942059}" type="parTrans" cxnId="{867C9C59-F29A-4CC5-84B6-C2605785B670}">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9C995956-10A6-4574-B9AB-696074926229}" type="sibTrans" cxnId="{867C9C59-F29A-4CC5-84B6-C2605785B670}">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53026A82-BD53-4A54-9AA7-0A94A2B0DE21}">
      <dgm:prSet phldrT="[Text]"/>
      <dgm:spPr>
        <a:solidFill>
          <a:srgbClr val="901D41"/>
        </a:solidFill>
      </dgm:spPr>
      <dgm:t>
        <a:bodyPr/>
        <a:lstStyle/>
        <a:p>
          <a:r>
            <a:rPr lang="en-GB" dirty="0">
              <a:latin typeface="Open Sans" panose="020B0606030504020204" pitchFamily="34" charset="0"/>
              <a:ea typeface="Open Sans" panose="020B0606030504020204" pitchFamily="34" charset="0"/>
              <a:cs typeface="Open Sans" panose="020B0606030504020204" pitchFamily="34" charset="0"/>
            </a:rPr>
            <a:t>Transparent</a:t>
          </a:r>
        </a:p>
      </dgm:t>
    </dgm:pt>
    <dgm:pt modelId="{DB4019F9-E56A-46A5-B927-94FF6B931AB0}" type="parTrans" cxnId="{3E7B08C6-B752-4C00-9137-1C3505B72D32}">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B6DAC8FB-36F8-46EA-ADCA-BD396CEF7062}" type="sibTrans" cxnId="{3E7B08C6-B752-4C00-9137-1C3505B72D32}">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501F2F2E-7639-4C77-B753-460258B6852A}">
      <dgm:prSet phldrT="[Text]"/>
      <dgm:spPr>
        <a:solidFill>
          <a:srgbClr val="901D41"/>
        </a:solidFill>
      </dgm:spPr>
      <dgm:t>
        <a:bodyPr/>
        <a:lstStyle/>
        <a:p>
          <a:r>
            <a:rPr lang="en-GB" dirty="0">
              <a:latin typeface="Open Sans" panose="020B0606030504020204" pitchFamily="34" charset="0"/>
              <a:ea typeface="Open Sans" panose="020B0606030504020204" pitchFamily="34" charset="0"/>
              <a:cs typeface="Open Sans" panose="020B0606030504020204" pitchFamily="34" charset="0"/>
            </a:rPr>
            <a:t>Credible</a:t>
          </a:r>
        </a:p>
      </dgm:t>
    </dgm:pt>
    <dgm:pt modelId="{727B59EA-7B0E-4261-9DCD-237B245CF478}" type="parTrans" cxnId="{E07D0B71-AC06-4CC6-B288-43D85C5960C1}">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807EE655-2E43-496C-AD40-6D14AF5CDCCA}" type="sibTrans" cxnId="{E07D0B71-AC06-4CC6-B288-43D85C5960C1}">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DDF22963-EB4E-40D0-9071-FB851D1F14C8}">
      <dgm:prSet phldrT="[Text]"/>
      <dgm:spPr>
        <a:solidFill>
          <a:srgbClr val="901D41"/>
        </a:solidFill>
      </dgm:spPr>
      <dgm:t>
        <a:bodyPr/>
        <a:lstStyle/>
        <a:p>
          <a:r>
            <a:rPr lang="en-GB" dirty="0">
              <a:latin typeface="Open Sans" panose="020B0606030504020204" pitchFamily="34" charset="0"/>
              <a:ea typeface="Open Sans" panose="020B0606030504020204" pitchFamily="34" charset="0"/>
              <a:cs typeface="Open Sans" panose="020B0606030504020204" pitchFamily="34" charset="0"/>
            </a:rPr>
            <a:t>NPO issues</a:t>
          </a:r>
        </a:p>
      </dgm:t>
    </dgm:pt>
    <dgm:pt modelId="{FCD4DD30-608B-470F-B706-F8347E581473}" type="parTrans" cxnId="{6EF7BF02-BDFF-439B-936D-E4516AEB4459}">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6F11D709-484E-40E9-BC0B-71F9D6F1EF20}" type="sibTrans" cxnId="{6EF7BF02-BDFF-439B-936D-E4516AEB4459}">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335941BF-9D9B-4E7B-A58F-C2772286D6BA}">
      <dgm:prSet phldrT="[Text]"/>
      <dgm:spPr>
        <a:solidFill>
          <a:srgbClr val="901D41"/>
        </a:solidFill>
      </dgm:spPr>
      <dgm:t>
        <a:bodyPr/>
        <a:lstStyle/>
        <a:p>
          <a:r>
            <a:rPr lang="en-GB" dirty="0">
              <a:latin typeface="Open Sans" panose="020B0606030504020204" pitchFamily="34" charset="0"/>
              <a:ea typeface="Open Sans" panose="020B0606030504020204" pitchFamily="34" charset="0"/>
              <a:cs typeface="Open Sans" panose="020B0606030504020204" pitchFamily="34" charset="0"/>
            </a:rPr>
            <a:t>Comparable</a:t>
          </a:r>
        </a:p>
      </dgm:t>
    </dgm:pt>
    <dgm:pt modelId="{1440D4F2-3713-4C3C-B158-9EDD9092DA99}" type="parTrans" cxnId="{2E23D5A5-47A3-4F1E-9B40-476836F0D3F7}">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707458E4-861E-41F7-97E6-D74FC0681FB8}" type="sibTrans" cxnId="{2E23D5A5-47A3-4F1E-9B40-476836F0D3F7}">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08DC71B0-FE8D-4E2C-BC4E-5F8801C887FD}">
      <dgm:prSet phldrT="[Text]"/>
      <dgm:spPr>
        <a:solidFill>
          <a:srgbClr val="901D41"/>
        </a:solidFill>
      </dgm:spPr>
      <dgm:t>
        <a:bodyPr/>
        <a:lstStyle/>
        <a:p>
          <a:r>
            <a:rPr lang="en-GB" dirty="0">
              <a:latin typeface="Open Sans" panose="020B0606030504020204" pitchFamily="34" charset="0"/>
              <a:ea typeface="Open Sans" panose="020B0606030504020204" pitchFamily="34" charset="0"/>
              <a:cs typeface="Open Sans" panose="020B0606030504020204" pitchFamily="34" charset="0"/>
            </a:rPr>
            <a:t>Useful</a:t>
          </a:r>
        </a:p>
      </dgm:t>
    </dgm:pt>
    <dgm:pt modelId="{3A3FB3C8-958D-4EDD-8F7B-784B2573D563}" type="sibTrans" cxnId="{CB2C7BEA-8851-487F-B85A-5F7147BD370B}">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0C845732-C63A-4FC4-8D47-1B587C010B08}" type="parTrans" cxnId="{CB2C7BEA-8851-487F-B85A-5F7147BD370B}">
      <dgm:prSet/>
      <dgm:spPr/>
      <dgm:t>
        <a:bodyPr/>
        <a:lstStyle/>
        <a:p>
          <a:endParaRPr lang="en-GB">
            <a:latin typeface="Open Sans" panose="020B0606030504020204" pitchFamily="34" charset="0"/>
            <a:ea typeface="Open Sans" panose="020B0606030504020204" pitchFamily="34" charset="0"/>
            <a:cs typeface="Open Sans" panose="020B0606030504020204" pitchFamily="34" charset="0"/>
          </a:endParaRPr>
        </a:p>
      </dgm:t>
    </dgm:pt>
    <dgm:pt modelId="{98AAFED1-4FEA-4720-A69D-EBC29D607E46}" type="pres">
      <dgm:prSet presAssocID="{2424CDCF-CB30-4DC5-8556-7E125E7FB2C9}" presName="Name0" presStyleCnt="0">
        <dgm:presLayoutVars>
          <dgm:chMax val="1"/>
          <dgm:chPref val="1"/>
          <dgm:dir/>
          <dgm:animOne val="branch"/>
          <dgm:animLvl val="lvl"/>
        </dgm:presLayoutVars>
      </dgm:prSet>
      <dgm:spPr/>
    </dgm:pt>
    <dgm:pt modelId="{9A189512-3732-46EB-B64E-42303F784392}" type="pres">
      <dgm:prSet presAssocID="{C7D8A09E-2822-4548-AB2E-FBEB5139FE0D}" presName="Parent" presStyleLbl="node0" presStyleIdx="0" presStyleCnt="1">
        <dgm:presLayoutVars>
          <dgm:chMax val="6"/>
          <dgm:chPref val="6"/>
        </dgm:presLayoutVars>
      </dgm:prSet>
      <dgm:spPr/>
    </dgm:pt>
    <dgm:pt modelId="{31EF6EAE-0E95-42EC-883C-131C3FD028F0}" type="pres">
      <dgm:prSet presAssocID="{72257EDC-8059-4FFC-92B0-C6439FFC490E}" presName="Accent1" presStyleCnt="0"/>
      <dgm:spPr/>
    </dgm:pt>
    <dgm:pt modelId="{527C02E7-E41E-4378-8D75-9ACD64A65096}" type="pres">
      <dgm:prSet presAssocID="{72257EDC-8059-4FFC-92B0-C6439FFC490E}" presName="Accent" presStyleLbl="bgShp" presStyleIdx="0" presStyleCnt="6"/>
      <dgm:spPr/>
    </dgm:pt>
    <dgm:pt modelId="{5F7A0440-EA79-433F-AE8C-5B67B19D6519}" type="pres">
      <dgm:prSet presAssocID="{72257EDC-8059-4FFC-92B0-C6439FFC490E}" presName="Child1" presStyleLbl="node1" presStyleIdx="0" presStyleCnt="6">
        <dgm:presLayoutVars>
          <dgm:chMax val="0"/>
          <dgm:chPref val="0"/>
          <dgm:bulletEnabled val="1"/>
        </dgm:presLayoutVars>
      </dgm:prSet>
      <dgm:spPr/>
    </dgm:pt>
    <dgm:pt modelId="{1163E278-E1ED-4FAA-8BF9-B1AE96371D45}" type="pres">
      <dgm:prSet presAssocID="{53026A82-BD53-4A54-9AA7-0A94A2B0DE21}" presName="Accent2" presStyleCnt="0"/>
      <dgm:spPr/>
    </dgm:pt>
    <dgm:pt modelId="{474AB9ED-6C51-40F7-A215-AE5F26F5BF15}" type="pres">
      <dgm:prSet presAssocID="{53026A82-BD53-4A54-9AA7-0A94A2B0DE21}" presName="Accent" presStyleLbl="bgShp" presStyleIdx="1" presStyleCnt="6"/>
      <dgm:spPr>
        <a:solidFill>
          <a:schemeClr val="accent3"/>
        </a:solidFill>
      </dgm:spPr>
    </dgm:pt>
    <dgm:pt modelId="{CDE7157C-1FB9-4952-AB4F-4FBA659E0705}" type="pres">
      <dgm:prSet presAssocID="{53026A82-BD53-4A54-9AA7-0A94A2B0DE21}" presName="Child2" presStyleLbl="node1" presStyleIdx="1" presStyleCnt="6">
        <dgm:presLayoutVars>
          <dgm:chMax val="0"/>
          <dgm:chPref val="0"/>
          <dgm:bulletEnabled val="1"/>
        </dgm:presLayoutVars>
      </dgm:prSet>
      <dgm:spPr/>
    </dgm:pt>
    <dgm:pt modelId="{358AB11F-2227-424A-9642-B41E1778BFEE}" type="pres">
      <dgm:prSet presAssocID="{501F2F2E-7639-4C77-B753-460258B6852A}" presName="Accent3" presStyleCnt="0"/>
      <dgm:spPr/>
    </dgm:pt>
    <dgm:pt modelId="{612F43CE-4278-447F-B865-43E38065237D}" type="pres">
      <dgm:prSet presAssocID="{501F2F2E-7639-4C77-B753-460258B6852A}" presName="Accent" presStyleLbl="bgShp" presStyleIdx="2" presStyleCnt="6"/>
      <dgm:spPr>
        <a:solidFill>
          <a:schemeClr val="accent3"/>
        </a:solidFill>
      </dgm:spPr>
    </dgm:pt>
    <dgm:pt modelId="{520EFA4F-8CB8-4CD0-821E-EA1E24B0329B}" type="pres">
      <dgm:prSet presAssocID="{501F2F2E-7639-4C77-B753-460258B6852A}" presName="Child3" presStyleLbl="node1" presStyleIdx="2" presStyleCnt="6">
        <dgm:presLayoutVars>
          <dgm:chMax val="0"/>
          <dgm:chPref val="0"/>
          <dgm:bulletEnabled val="1"/>
        </dgm:presLayoutVars>
      </dgm:prSet>
      <dgm:spPr/>
    </dgm:pt>
    <dgm:pt modelId="{C7A37DC5-7EA7-47C6-9349-D659556E2786}" type="pres">
      <dgm:prSet presAssocID="{08DC71B0-FE8D-4E2C-BC4E-5F8801C887FD}" presName="Accent4" presStyleCnt="0"/>
      <dgm:spPr/>
    </dgm:pt>
    <dgm:pt modelId="{9C06BEF8-12DE-4820-8A99-05021D05C9FF}" type="pres">
      <dgm:prSet presAssocID="{08DC71B0-FE8D-4E2C-BC4E-5F8801C887FD}" presName="Accent" presStyleLbl="bgShp" presStyleIdx="3" presStyleCnt="6"/>
      <dgm:spPr>
        <a:solidFill>
          <a:schemeClr val="accent3"/>
        </a:solidFill>
      </dgm:spPr>
    </dgm:pt>
    <dgm:pt modelId="{EFE9B997-CD0C-4A7A-9C73-2C01DF949E0C}" type="pres">
      <dgm:prSet presAssocID="{08DC71B0-FE8D-4E2C-BC4E-5F8801C887FD}" presName="Child4" presStyleLbl="node1" presStyleIdx="3" presStyleCnt="6">
        <dgm:presLayoutVars>
          <dgm:chMax val="0"/>
          <dgm:chPref val="0"/>
          <dgm:bulletEnabled val="1"/>
        </dgm:presLayoutVars>
      </dgm:prSet>
      <dgm:spPr/>
    </dgm:pt>
    <dgm:pt modelId="{D2AF0657-85ED-487D-83DA-28DBC13A62E2}" type="pres">
      <dgm:prSet presAssocID="{DDF22963-EB4E-40D0-9071-FB851D1F14C8}" presName="Accent5" presStyleCnt="0"/>
      <dgm:spPr/>
    </dgm:pt>
    <dgm:pt modelId="{7D9FC708-D691-4D1E-8D15-9CC950899C2D}" type="pres">
      <dgm:prSet presAssocID="{DDF22963-EB4E-40D0-9071-FB851D1F14C8}" presName="Accent" presStyleLbl="bgShp" presStyleIdx="4" presStyleCnt="6" custLinFactY="-197450" custLinFactNeighborX="-36692" custLinFactNeighborY="-200000"/>
      <dgm:spPr>
        <a:solidFill>
          <a:schemeClr val="accent3"/>
        </a:solidFill>
      </dgm:spPr>
    </dgm:pt>
    <dgm:pt modelId="{160A09FF-0095-4839-A5BF-8FC11DEC01DD}" type="pres">
      <dgm:prSet presAssocID="{DDF22963-EB4E-40D0-9071-FB851D1F14C8}" presName="Child5" presStyleLbl="node1" presStyleIdx="4" presStyleCnt="6">
        <dgm:presLayoutVars>
          <dgm:chMax val="0"/>
          <dgm:chPref val="0"/>
          <dgm:bulletEnabled val="1"/>
        </dgm:presLayoutVars>
      </dgm:prSet>
      <dgm:spPr/>
    </dgm:pt>
    <dgm:pt modelId="{93DBD5AE-8BBF-40D4-8FB1-6F32A82893A5}" type="pres">
      <dgm:prSet presAssocID="{335941BF-9D9B-4E7B-A58F-C2772286D6BA}" presName="Accent6" presStyleCnt="0"/>
      <dgm:spPr/>
    </dgm:pt>
    <dgm:pt modelId="{C603DECE-7CC0-4859-B127-4A8839BD14BA}" type="pres">
      <dgm:prSet presAssocID="{335941BF-9D9B-4E7B-A58F-C2772286D6BA}" presName="Accent" presStyleLbl="bgShp" presStyleIdx="5" presStyleCnt="6"/>
      <dgm:spPr>
        <a:solidFill>
          <a:schemeClr val="accent3"/>
        </a:solidFill>
      </dgm:spPr>
    </dgm:pt>
    <dgm:pt modelId="{6A9A05AC-5251-4FD4-AE2C-E05621CBD87D}" type="pres">
      <dgm:prSet presAssocID="{335941BF-9D9B-4E7B-A58F-C2772286D6BA}" presName="Child6" presStyleLbl="node1" presStyleIdx="5" presStyleCnt="6">
        <dgm:presLayoutVars>
          <dgm:chMax val="0"/>
          <dgm:chPref val="0"/>
          <dgm:bulletEnabled val="1"/>
        </dgm:presLayoutVars>
      </dgm:prSet>
      <dgm:spPr/>
    </dgm:pt>
  </dgm:ptLst>
  <dgm:cxnLst>
    <dgm:cxn modelId="{6EF7BF02-BDFF-439B-936D-E4516AEB4459}" srcId="{C7D8A09E-2822-4548-AB2E-FBEB5139FE0D}" destId="{DDF22963-EB4E-40D0-9071-FB851D1F14C8}" srcOrd="4" destOrd="0" parTransId="{FCD4DD30-608B-470F-B706-F8347E581473}" sibTransId="{6F11D709-484E-40E9-BC0B-71F9D6F1EF20}"/>
    <dgm:cxn modelId="{F206CC21-A657-45DD-826A-E8436E168ACB}" type="presOf" srcId="{72257EDC-8059-4FFC-92B0-C6439FFC490E}" destId="{5F7A0440-EA79-433F-AE8C-5B67B19D6519}" srcOrd="0" destOrd="0" presId="urn:microsoft.com/office/officeart/2011/layout/HexagonRadial"/>
    <dgm:cxn modelId="{DB2A4B63-C669-4D6A-A345-A5C56F236D1B}" type="presOf" srcId="{53026A82-BD53-4A54-9AA7-0A94A2B0DE21}" destId="{CDE7157C-1FB9-4952-AB4F-4FBA659E0705}" srcOrd="0" destOrd="0" presId="urn:microsoft.com/office/officeart/2011/layout/HexagonRadial"/>
    <dgm:cxn modelId="{A4B15746-05D4-4369-966B-7A57D09C1990}" srcId="{2424CDCF-CB30-4DC5-8556-7E125E7FB2C9}" destId="{C7D8A09E-2822-4548-AB2E-FBEB5139FE0D}" srcOrd="0" destOrd="0" parTransId="{3DAFEF0D-3DB2-43BE-B5C0-D697485E45BD}" sibTransId="{15FA592B-25CB-438C-BBC4-695FDC29AD95}"/>
    <dgm:cxn modelId="{E07D0B71-AC06-4CC6-B288-43D85C5960C1}" srcId="{C7D8A09E-2822-4548-AB2E-FBEB5139FE0D}" destId="{501F2F2E-7639-4C77-B753-460258B6852A}" srcOrd="2" destOrd="0" parTransId="{727B59EA-7B0E-4261-9DCD-237B245CF478}" sibTransId="{807EE655-2E43-496C-AD40-6D14AF5CDCCA}"/>
    <dgm:cxn modelId="{867C9C59-F29A-4CC5-84B6-C2605785B670}" srcId="{C7D8A09E-2822-4548-AB2E-FBEB5139FE0D}" destId="{72257EDC-8059-4FFC-92B0-C6439FFC490E}" srcOrd="0" destOrd="0" parTransId="{01B7C35D-96BB-4F48-8CA4-465E37942059}" sibTransId="{9C995956-10A6-4574-B9AB-696074926229}"/>
    <dgm:cxn modelId="{70B65AA0-8977-498F-ACA6-8CC366C43133}" type="presOf" srcId="{DDF22963-EB4E-40D0-9071-FB851D1F14C8}" destId="{160A09FF-0095-4839-A5BF-8FC11DEC01DD}" srcOrd="0" destOrd="0" presId="urn:microsoft.com/office/officeart/2011/layout/HexagonRadial"/>
    <dgm:cxn modelId="{2E23D5A5-47A3-4F1E-9B40-476836F0D3F7}" srcId="{C7D8A09E-2822-4548-AB2E-FBEB5139FE0D}" destId="{335941BF-9D9B-4E7B-A58F-C2772286D6BA}" srcOrd="5" destOrd="0" parTransId="{1440D4F2-3713-4C3C-B158-9EDD9092DA99}" sibTransId="{707458E4-861E-41F7-97E6-D74FC0681FB8}"/>
    <dgm:cxn modelId="{B6CCBFA8-EE01-4BAA-AD9E-A889D805A51E}" type="presOf" srcId="{2424CDCF-CB30-4DC5-8556-7E125E7FB2C9}" destId="{98AAFED1-4FEA-4720-A69D-EBC29D607E46}" srcOrd="0" destOrd="0" presId="urn:microsoft.com/office/officeart/2011/layout/HexagonRadial"/>
    <dgm:cxn modelId="{240651B8-1BF3-497A-B43F-E9E10724DFF5}" type="presOf" srcId="{335941BF-9D9B-4E7B-A58F-C2772286D6BA}" destId="{6A9A05AC-5251-4FD4-AE2C-E05621CBD87D}" srcOrd="0" destOrd="0" presId="urn:microsoft.com/office/officeart/2011/layout/HexagonRadial"/>
    <dgm:cxn modelId="{15A542B9-DD1B-4907-91B6-B23C5BCE67E9}" type="presOf" srcId="{501F2F2E-7639-4C77-B753-460258B6852A}" destId="{520EFA4F-8CB8-4CD0-821E-EA1E24B0329B}" srcOrd="0" destOrd="0" presId="urn:microsoft.com/office/officeart/2011/layout/HexagonRadial"/>
    <dgm:cxn modelId="{3E7B08C6-B752-4C00-9137-1C3505B72D32}" srcId="{C7D8A09E-2822-4548-AB2E-FBEB5139FE0D}" destId="{53026A82-BD53-4A54-9AA7-0A94A2B0DE21}" srcOrd="1" destOrd="0" parTransId="{DB4019F9-E56A-46A5-B927-94FF6B931AB0}" sibTransId="{B6DAC8FB-36F8-46EA-ADCA-BD396CEF7062}"/>
    <dgm:cxn modelId="{CB2C7BEA-8851-487F-B85A-5F7147BD370B}" srcId="{C7D8A09E-2822-4548-AB2E-FBEB5139FE0D}" destId="{08DC71B0-FE8D-4E2C-BC4E-5F8801C887FD}" srcOrd="3" destOrd="0" parTransId="{0C845732-C63A-4FC4-8D47-1B587C010B08}" sibTransId="{3A3FB3C8-958D-4EDD-8F7B-784B2573D563}"/>
    <dgm:cxn modelId="{507F3AEC-B8D0-4255-AF00-1710F7054FC3}" type="presOf" srcId="{C7D8A09E-2822-4548-AB2E-FBEB5139FE0D}" destId="{9A189512-3732-46EB-B64E-42303F784392}" srcOrd="0" destOrd="0" presId="urn:microsoft.com/office/officeart/2011/layout/HexagonRadial"/>
    <dgm:cxn modelId="{5C60F4ED-0387-4A5D-A8C8-8C50649B2E10}" type="presOf" srcId="{08DC71B0-FE8D-4E2C-BC4E-5F8801C887FD}" destId="{EFE9B997-CD0C-4A7A-9C73-2C01DF949E0C}" srcOrd="0" destOrd="0" presId="urn:microsoft.com/office/officeart/2011/layout/HexagonRadial"/>
    <dgm:cxn modelId="{840FAC06-7E34-4567-8E3B-392E6CFFCF21}" type="presParOf" srcId="{98AAFED1-4FEA-4720-A69D-EBC29D607E46}" destId="{9A189512-3732-46EB-B64E-42303F784392}" srcOrd="0" destOrd="0" presId="urn:microsoft.com/office/officeart/2011/layout/HexagonRadial"/>
    <dgm:cxn modelId="{5245777E-D859-48C2-AE60-4E1518DE138D}" type="presParOf" srcId="{98AAFED1-4FEA-4720-A69D-EBC29D607E46}" destId="{31EF6EAE-0E95-42EC-883C-131C3FD028F0}" srcOrd="1" destOrd="0" presId="urn:microsoft.com/office/officeart/2011/layout/HexagonRadial"/>
    <dgm:cxn modelId="{94507AF2-D566-4D6C-8D48-4CBE4DB39838}" type="presParOf" srcId="{31EF6EAE-0E95-42EC-883C-131C3FD028F0}" destId="{527C02E7-E41E-4378-8D75-9ACD64A65096}" srcOrd="0" destOrd="0" presId="urn:microsoft.com/office/officeart/2011/layout/HexagonRadial"/>
    <dgm:cxn modelId="{AE5415BA-2A15-4AAC-8B6B-785A70C62E95}" type="presParOf" srcId="{98AAFED1-4FEA-4720-A69D-EBC29D607E46}" destId="{5F7A0440-EA79-433F-AE8C-5B67B19D6519}" srcOrd="2" destOrd="0" presId="urn:microsoft.com/office/officeart/2011/layout/HexagonRadial"/>
    <dgm:cxn modelId="{977535AB-1EA6-4FD8-9C1E-4656FA3D660D}" type="presParOf" srcId="{98AAFED1-4FEA-4720-A69D-EBC29D607E46}" destId="{1163E278-E1ED-4FAA-8BF9-B1AE96371D45}" srcOrd="3" destOrd="0" presId="urn:microsoft.com/office/officeart/2011/layout/HexagonRadial"/>
    <dgm:cxn modelId="{5C8AA752-CA6E-480B-BC9E-A94E82856673}" type="presParOf" srcId="{1163E278-E1ED-4FAA-8BF9-B1AE96371D45}" destId="{474AB9ED-6C51-40F7-A215-AE5F26F5BF15}" srcOrd="0" destOrd="0" presId="urn:microsoft.com/office/officeart/2011/layout/HexagonRadial"/>
    <dgm:cxn modelId="{7A758334-D85F-4CEC-8577-088FC2DBB577}" type="presParOf" srcId="{98AAFED1-4FEA-4720-A69D-EBC29D607E46}" destId="{CDE7157C-1FB9-4952-AB4F-4FBA659E0705}" srcOrd="4" destOrd="0" presId="urn:microsoft.com/office/officeart/2011/layout/HexagonRadial"/>
    <dgm:cxn modelId="{0C7FB491-7697-4C4B-BD75-FCFD6F13770E}" type="presParOf" srcId="{98AAFED1-4FEA-4720-A69D-EBC29D607E46}" destId="{358AB11F-2227-424A-9642-B41E1778BFEE}" srcOrd="5" destOrd="0" presId="urn:microsoft.com/office/officeart/2011/layout/HexagonRadial"/>
    <dgm:cxn modelId="{B48576D0-9AFF-4BB8-860A-324A3589E9C4}" type="presParOf" srcId="{358AB11F-2227-424A-9642-B41E1778BFEE}" destId="{612F43CE-4278-447F-B865-43E38065237D}" srcOrd="0" destOrd="0" presId="urn:microsoft.com/office/officeart/2011/layout/HexagonRadial"/>
    <dgm:cxn modelId="{DB0FDF75-E3B0-47EF-8CAC-2513790F7BFF}" type="presParOf" srcId="{98AAFED1-4FEA-4720-A69D-EBC29D607E46}" destId="{520EFA4F-8CB8-4CD0-821E-EA1E24B0329B}" srcOrd="6" destOrd="0" presId="urn:microsoft.com/office/officeart/2011/layout/HexagonRadial"/>
    <dgm:cxn modelId="{A313DCEF-57EA-4417-8454-0CCC58E2710E}" type="presParOf" srcId="{98AAFED1-4FEA-4720-A69D-EBC29D607E46}" destId="{C7A37DC5-7EA7-47C6-9349-D659556E2786}" srcOrd="7" destOrd="0" presId="urn:microsoft.com/office/officeart/2011/layout/HexagonRadial"/>
    <dgm:cxn modelId="{295031A9-57BA-40A1-89A1-AFD31B5F6A93}" type="presParOf" srcId="{C7A37DC5-7EA7-47C6-9349-D659556E2786}" destId="{9C06BEF8-12DE-4820-8A99-05021D05C9FF}" srcOrd="0" destOrd="0" presId="urn:microsoft.com/office/officeart/2011/layout/HexagonRadial"/>
    <dgm:cxn modelId="{A65D60D6-1CB4-407C-BC59-C6D7F4B2304F}" type="presParOf" srcId="{98AAFED1-4FEA-4720-A69D-EBC29D607E46}" destId="{EFE9B997-CD0C-4A7A-9C73-2C01DF949E0C}" srcOrd="8" destOrd="0" presId="urn:microsoft.com/office/officeart/2011/layout/HexagonRadial"/>
    <dgm:cxn modelId="{93BD4927-23CD-4C56-8D01-81F35078C470}" type="presParOf" srcId="{98AAFED1-4FEA-4720-A69D-EBC29D607E46}" destId="{D2AF0657-85ED-487D-83DA-28DBC13A62E2}" srcOrd="9" destOrd="0" presId="urn:microsoft.com/office/officeart/2011/layout/HexagonRadial"/>
    <dgm:cxn modelId="{124DE5BC-2F4C-42F7-8EC9-DE6ABF7E613C}" type="presParOf" srcId="{D2AF0657-85ED-487D-83DA-28DBC13A62E2}" destId="{7D9FC708-D691-4D1E-8D15-9CC950899C2D}" srcOrd="0" destOrd="0" presId="urn:microsoft.com/office/officeart/2011/layout/HexagonRadial"/>
    <dgm:cxn modelId="{C78833CB-781C-42F1-9563-15E6521D375A}" type="presParOf" srcId="{98AAFED1-4FEA-4720-A69D-EBC29D607E46}" destId="{160A09FF-0095-4839-A5BF-8FC11DEC01DD}" srcOrd="10" destOrd="0" presId="urn:microsoft.com/office/officeart/2011/layout/HexagonRadial"/>
    <dgm:cxn modelId="{B6FF325D-E60F-45A4-972D-0860830D7B5D}" type="presParOf" srcId="{98AAFED1-4FEA-4720-A69D-EBC29D607E46}" destId="{93DBD5AE-8BBF-40D4-8FB1-6F32A82893A5}" srcOrd="11" destOrd="0" presId="urn:microsoft.com/office/officeart/2011/layout/HexagonRadial"/>
    <dgm:cxn modelId="{3A118AE4-58E3-477E-8AE4-CAE2C195D06D}" type="presParOf" srcId="{93DBD5AE-8BBF-40D4-8FB1-6F32A82893A5}" destId="{C603DECE-7CC0-4859-B127-4A8839BD14BA}" srcOrd="0" destOrd="0" presId="urn:microsoft.com/office/officeart/2011/layout/HexagonRadial"/>
    <dgm:cxn modelId="{B50C8E8B-B098-45D7-8084-CBD4FBCA87E2}" type="presParOf" srcId="{98AAFED1-4FEA-4720-A69D-EBC29D607E46}" destId="{6A9A05AC-5251-4FD4-AE2C-E05621CBD87D}" srcOrd="12" destOrd="0" presId="urn:microsoft.com/office/officeart/2011/layout/HexagonRadial"/>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42BDD-E5DD-4FA6-B575-3EC2A30BE2B4}">
      <dsp:nvSpPr>
        <dsp:cNvPr id="0" name=""/>
        <dsp:cNvSpPr/>
      </dsp:nvSpPr>
      <dsp:spPr>
        <a:xfrm>
          <a:off x="3286" y="155381"/>
          <a:ext cx="3203971" cy="1170890"/>
        </a:xfrm>
        <a:prstGeom prst="rect">
          <a:avLst/>
        </a:prstGeom>
        <a:solidFill>
          <a:srgbClr val="00616C"/>
        </a:solidFill>
        <a:ln w="57150" cap="flat" cmpd="sng" algn="ctr">
          <a:solidFill>
            <a:srgbClr val="003A4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GB" sz="3600" kern="1200" dirty="0"/>
            <a:t>IFRS     </a:t>
          </a:r>
          <a:r>
            <a:rPr lang="en-GB" sz="2600" kern="1200" dirty="0"/>
            <a:t>            </a:t>
          </a:r>
          <a:r>
            <a:rPr lang="en-GB" sz="2600" kern="1200" dirty="0">
              <a:solidFill>
                <a:srgbClr val="8DCFD6"/>
              </a:solidFill>
            </a:rPr>
            <a:t>(For-profits)</a:t>
          </a:r>
          <a:endParaRPr lang="en-US" sz="2600" kern="1200" dirty="0">
            <a:solidFill>
              <a:srgbClr val="8DCFD6"/>
            </a:solidFill>
          </a:endParaRPr>
        </a:p>
      </dsp:txBody>
      <dsp:txXfrm>
        <a:off x="3286" y="155381"/>
        <a:ext cx="3203971" cy="1170890"/>
      </dsp:txXfrm>
    </dsp:sp>
    <dsp:sp modelId="{87269A2A-519A-499E-A41F-CB04A2F4F7DD}">
      <dsp:nvSpPr>
        <dsp:cNvPr id="0" name=""/>
        <dsp:cNvSpPr/>
      </dsp:nvSpPr>
      <dsp:spPr>
        <a:xfrm>
          <a:off x="3286" y="1326272"/>
          <a:ext cx="3203971" cy="3161467"/>
        </a:xfrm>
        <a:prstGeom prst="rect">
          <a:avLst/>
        </a:prstGeom>
        <a:noFill/>
        <a:ln w="57150" cap="flat" cmpd="sng" algn="ctr">
          <a:solidFill>
            <a:srgbClr val="003A4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GB" sz="2200" kern="1200" dirty="0">
              <a:solidFill>
                <a:srgbClr val="8DCFD6"/>
              </a:solidFill>
            </a:rPr>
            <a:t>Name: </a:t>
          </a:r>
          <a:r>
            <a:rPr lang="en-GB" sz="2200" kern="1200" dirty="0"/>
            <a:t>International Financial Reporting Standards and IFRS for SMEs</a:t>
          </a:r>
          <a:endParaRPr lang="en-US" sz="2200" kern="1200" dirty="0"/>
        </a:p>
        <a:p>
          <a:pPr marL="228600" lvl="1" indent="-228600" algn="l" defTabSz="977900">
            <a:lnSpc>
              <a:spcPct val="90000"/>
            </a:lnSpc>
            <a:spcBef>
              <a:spcPct val="0"/>
            </a:spcBef>
            <a:spcAft>
              <a:spcPct val="15000"/>
            </a:spcAft>
            <a:buChar char="•"/>
          </a:pPr>
          <a:r>
            <a:rPr lang="en-US" sz="2200" kern="1200" dirty="0">
              <a:solidFill>
                <a:srgbClr val="8DCFD6"/>
              </a:solidFill>
            </a:rPr>
            <a:t>Issued by: </a:t>
          </a:r>
          <a:r>
            <a:rPr lang="en-US" sz="2200" kern="1200" dirty="0">
              <a:solidFill>
                <a:srgbClr val="0C2C56"/>
              </a:solidFill>
            </a:rPr>
            <a:t>IFRS Foundation – IASB</a:t>
          </a:r>
          <a:r>
            <a:rPr lang="en-US" sz="2000" kern="1200" dirty="0">
              <a:solidFill>
                <a:schemeClr val="tx1"/>
              </a:solidFill>
            </a:rPr>
            <a:t>*</a:t>
          </a:r>
          <a:endParaRPr lang="en-US" sz="2200" kern="1200" dirty="0">
            <a:solidFill>
              <a:schemeClr val="tx1"/>
            </a:solidFill>
          </a:endParaRPr>
        </a:p>
        <a:p>
          <a:pPr marL="228600" lvl="1" indent="-228600" algn="l" defTabSz="977900">
            <a:lnSpc>
              <a:spcPct val="90000"/>
            </a:lnSpc>
            <a:spcBef>
              <a:spcPct val="0"/>
            </a:spcBef>
            <a:spcAft>
              <a:spcPct val="15000"/>
            </a:spcAft>
            <a:buChar char="•"/>
          </a:pPr>
          <a:r>
            <a:rPr lang="en-GB" sz="2200" kern="1200" dirty="0">
              <a:solidFill>
                <a:srgbClr val="8DCFD6"/>
              </a:solidFill>
            </a:rPr>
            <a:t>Since 1973</a:t>
          </a:r>
          <a:endParaRPr lang="en-US" sz="2200" kern="1200" dirty="0">
            <a:solidFill>
              <a:srgbClr val="8DCFD6"/>
            </a:solidFill>
          </a:endParaRPr>
        </a:p>
      </dsp:txBody>
      <dsp:txXfrm>
        <a:off x="3286" y="1326272"/>
        <a:ext cx="3203971" cy="3161467"/>
      </dsp:txXfrm>
    </dsp:sp>
    <dsp:sp modelId="{9533DB2B-D57E-47A9-9622-85CE7CC3456F}">
      <dsp:nvSpPr>
        <dsp:cNvPr id="0" name=""/>
        <dsp:cNvSpPr/>
      </dsp:nvSpPr>
      <dsp:spPr>
        <a:xfrm>
          <a:off x="3655814" y="155381"/>
          <a:ext cx="3203971" cy="1170890"/>
        </a:xfrm>
        <a:prstGeom prst="rect">
          <a:avLst/>
        </a:prstGeom>
        <a:solidFill>
          <a:srgbClr val="00616C"/>
        </a:solidFill>
        <a:ln w="57150" cap="flat" cmpd="sng" algn="ctr">
          <a:solidFill>
            <a:srgbClr val="003A4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GB" sz="3600" kern="1200"/>
            <a:t>IPSAS</a:t>
          </a:r>
          <a:r>
            <a:rPr lang="en-GB" sz="2600" kern="1200"/>
            <a:t> </a:t>
          </a:r>
          <a:r>
            <a:rPr lang="en-GB" sz="2600" kern="1200">
              <a:solidFill>
                <a:srgbClr val="8DCFD6"/>
              </a:solidFill>
            </a:rPr>
            <a:t>(Governments)</a:t>
          </a:r>
          <a:endParaRPr lang="en-US" sz="2600" kern="1200">
            <a:solidFill>
              <a:srgbClr val="8DCFD6"/>
            </a:solidFill>
          </a:endParaRPr>
        </a:p>
      </dsp:txBody>
      <dsp:txXfrm>
        <a:off x="3655814" y="155381"/>
        <a:ext cx="3203971" cy="1170890"/>
      </dsp:txXfrm>
    </dsp:sp>
    <dsp:sp modelId="{BB8113AE-D0CC-4AA5-BF88-3749D32FF704}">
      <dsp:nvSpPr>
        <dsp:cNvPr id="0" name=""/>
        <dsp:cNvSpPr/>
      </dsp:nvSpPr>
      <dsp:spPr>
        <a:xfrm>
          <a:off x="3655814" y="1326272"/>
          <a:ext cx="3203971" cy="3161467"/>
        </a:xfrm>
        <a:prstGeom prst="rect">
          <a:avLst/>
        </a:prstGeom>
        <a:noFill/>
        <a:ln w="57150" cap="flat" cmpd="sng" algn="ctr">
          <a:solidFill>
            <a:srgbClr val="003A4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GB" sz="2200" kern="1200">
              <a:solidFill>
                <a:srgbClr val="8DCFD6"/>
              </a:solidFill>
            </a:rPr>
            <a:t>Name: </a:t>
          </a:r>
          <a:r>
            <a:rPr lang="en-GB" sz="2200" kern="1200"/>
            <a:t>International Public Sector Accounting Standards</a:t>
          </a:r>
          <a:endParaRPr lang="en-US" sz="2200" kern="1200"/>
        </a:p>
        <a:p>
          <a:pPr marL="228600" lvl="1" indent="-228600" algn="l" defTabSz="977900">
            <a:lnSpc>
              <a:spcPct val="90000"/>
            </a:lnSpc>
            <a:spcBef>
              <a:spcPct val="0"/>
            </a:spcBef>
            <a:spcAft>
              <a:spcPct val="15000"/>
            </a:spcAft>
            <a:buChar char="•"/>
          </a:pPr>
          <a:r>
            <a:rPr lang="en-US" sz="2200" kern="1200" dirty="0">
              <a:solidFill>
                <a:srgbClr val="8DCFD6"/>
              </a:solidFill>
            </a:rPr>
            <a:t>Issued by: </a:t>
          </a:r>
          <a:r>
            <a:rPr lang="en-US" sz="2200" kern="1200" dirty="0">
              <a:solidFill>
                <a:srgbClr val="0C2C56"/>
              </a:solidFill>
            </a:rPr>
            <a:t>International Federation of Accountants – IPSASB</a:t>
          </a:r>
          <a:r>
            <a:rPr lang="en-US" sz="2000" kern="1200" dirty="0">
              <a:solidFill>
                <a:schemeClr val="tx1"/>
              </a:solidFill>
            </a:rPr>
            <a:t>**</a:t>
          </a:r>
          <a:endParaRPr lang="en-US" sz="2200" kern="1200" dirty="0">
            <a:solidFill>
              <a:schemeClr val="tx1"/>
            </a:solidFill>
          </a:endParaRPr>
        </a:p>
        <a:p>
          <a:pPr marL="228600" lvl="1" indent="-228600" algn="l" defTabSz="977900">
            <a:lnSpc>
              <a:spcPct val="90000"/>
            </a:lnSpc>
            <a:spcBef>
              <a:spcPct val="0"/>
            </a:spcBef>
            <a:spcAft>
              <a:spcPct val="15000"/>
            </a:spcAft>
            <a:buChar char="•"/>
          </a:pPr>
          <a:r>
            <a:rPr lang="en-GB" sz="2200" kern="1200" dirty="0">
              <a:solidFill>
                <a:srgbClr val="8DCFD6"/>
              </a:solidFill>
            </a:rPr>
            <a:t>Since 1997</a:t>
          </a:r>
          <a:endParaRPr lang="en-US" sz="2200" kern="1200" dirty="0">
            <a:solidFill>
              <a:srgbClr val="8DCFD6"/>
            </a:solidFill>
          </a:endParaRPr>
        </a:p>
      </dsp:txBody>
      <dsp:txXfrm>
        <a:off x="3655814" y="1326272"/>
        <a:ext cx="3203971" cy="3161467"/>
      </dsp:txXfrm>
    </dsp:sp>
    <dsp:sp modelId="{378AE319-1528-4716-8C7D-57C4C5A73AE8}">
      <dsp:nvSpPr>
        <dsp:cNvPr id="0" name=""/>
        <dsp:cNvSpPr/>
      </dsp:nvSpPr>
      <dsp:spPr>
        <a:xfrm>
          <a:off x="7308342" y="155381"/>
          <a:ext cx="3203971" cy="1170890"/>
        </a:xfrm>
        <a:prstGeom prst="rect">
          <a:avLst/>
        </a:prstGeom>
        <a:solidFill>
          <a:srgbClr val="00616C"/>
        </a:solidFill>
        <a:ln w="57150" cap="flat" cmpd="sng" algn="ctr">
          <a:solidFill>
            <a:srgbClr val="92D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GB" sz="3600" kern="1200">
              <a:solidFill>
                <a:schemeClr val="bg1"/>
              </a:solidFill>
            </a:rPr>
            <a:t>INPAS</a:t>
          </a:r>
          <a:r>
            <a:rPr lang="en-GB" sz="3600" kern="1200"/>
            <a:t> </a:t>
          </a:r>
          <a:r>
            <a:rPr lang="en-GB" sz="2600" kern="1200"/>
            <a:t>                     </a:t>
          </a:r>
          <a:r>
            <a:rPr lang="en-GB" sz="2600" kern="1200">
              <a:solidFill>
                <a:srgbClr val="92D050"/>
              </a:solidFill>
            </a:rPr>
            <a:t>(Non-Profits)</a:t>
          </a:r>
          <a:endParaRPr lang="en-US" sz="2600" kern="1200">
            <a:solidFill>
              <a:srgbClr val="92D050"/>
            </a:solidFill>
          </a:endParaRPr>
        </a:p>
      </dsp:txBody>
      <dsp:txXfrm>
        <a:off x="7308342" y="155381"/>
        <a:ext cx="3203971" cy="1170890"/>
      </dsp:txXfrm>
    </dsp:sp>
    <dsp:sp modelId="{4E05EDD8-5892-4CA0-9867-7F9E83DE6235}">
      <dsp:nvSpPr>
        <dsp:cNvPr id="0" name=""/>
        <dsp:cNvSpPr/>
      </dsp:nvSpPr>
      <dsp:spPr>
        <a:xfrm>
          <a:off x="7308342" y="1326272"/>
          <a:ext cx="3203971" cy="3161467"/>
        </a:xfrm>
        <a:prstGeom prst="rect">
          <a:avLst/>
        </a:prstGeom>
        <a:noFill/>
        <a:ln w="57150" cap="flat" cmpd="sng" algn="ctr">
          <a:solidFill>
            <a:srgbClr val="92D05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GB" sz="2400" kern="1200" dirty="0">
              <a:solidFill>
                <a:srgbClr val="92D050"/>
              </a:solidFill>
            </a:rPr>
            <a:t>Name: </a:t>
          </a:r>
          <a:r>
            <a:rPr lang="en-GB" sz="2400" kern="1200" dirty="0"/>
            <a:t>International Non-Profit Accounting Standard</a:t>
          </a:r>
          <a:endParaRPr lang="en-US" sz="2400" kern="1200" dirty="0"/>
        </a:p>
        <a:p>
          <a:pPr marL="228600" lvl="1" indent="-228600" algn="l" defTabSz="1066800">
            <a:lnSpc>
              <a:spcPct val="90000"/>
            </a:lnSpc>
            <a:spcBef>
              <a:spcPct val="0"/>
            </a:spcBef>
            <a:spcAft>
              <a:spcPct val="15000"/>
            </a:spcAft>
            <a:buChar char="•"/>
          </a:pPr>
          <a:r>
            <a:rPr lang="en-US" sz="2400" kern="1200" dirty="0">
              <a:solidFill>
                <a:srgbClr val="92D050"/>
              </a:solidFill>
            </a:rPr>
            <a:t>Issued by: </a:t>
          </a:r>
          <a:r>
            <a:rPr lang="en-US" sz="2400" kern="1200" dirty="0"/>
            <a:t>International Non-Profit Reporting Foundation</a:t>
          </a:r>
        </a:p>
        <a:p>
          <a:pPr marL="228600" lvl="1" indent="-228600" algn="l" defTabSz="1066800">
            <a:lnSpc>
              <a:spcPct val="90000"/>
            </a:lnSpc>
            <a:spcBef>
              <a:spcPct val="0"/>
            </a:spcBef>
            <a:spcAft>
              <a:spcPct val="15000"/>
            </a:spcAft>
            <a:buChar char="•"/>
          </a:pPr>
          <a:r>
            <a:rPr lang="en-GB" sz="2400" kern="1200" dirty="0">
              <a:solidFill>
                <a:srgbClr val="92D050"/>
              </a:solidFill>
            </a:rPr>
            <a:t>From October 2025</a:t>
          </a:r>
          <a:endParaRPr lang="en-US" sz="2400" kern="1200" dirty="0">
            <a:solidFill>
              <a:srgbClr val="92D050"/>
            </a:solidFill>
          </a:endParaRPr>
        </a:p>
      </dsp:txBody>
      <dsp:txXfrm>
        <a:off x="7308342" y="1326272"/>
        <a:ext cx="3203971" cy="31614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89512-3732-46EB-B64E-42303F784392}">
      <dsp:nvSpPr>
        <dsp:cNvPr id="0" name=""/>
        <dsp:cNvSpPr/>
      </dsp:nvSpPr>
      <dsp:spPr>
        <a:xfrm>
          <a:off x="2244300" y="1623956"/>
          <a:ext cx="2064119" cy="1785546"/>
        </a:xfrm>
        <a:prstGeom prst="hexagon">
          <a:avLst>
            <a:gd name="adj" fmla="val 28570"/>
            <a:gd name="vf" fmla="val 11547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Preparers &amp; users</a:t>
          </a:r>
        </a:p>
      </dsp:txBody>
      <dsp:txXfrm>
        <a:off x="2586353" y="1919846"/>
        <a:ext cx="1380013" cy="1193766"/>
      </dsp:txXfrm>
    </dsp:sp>
    <dsp:sp modelId="{474AB9ED-6C51-40F7-A215-AE5F26F5BF15}">
      <dsp:nvSpPr>
        <dsp:cNvPr id="0" name=""/>
        <dsp:cNvSpPr/>
      </dsp:nvSpPr>
      <dsp:spPr>
        <a:xfrm>
          <a:off x="3536835" y="769692"/>
          <a:ext cx="778786" cy="671027"/>
        </a:xfrm>
        <a:prstGeom prst="hexagon">
          <a:avLst>
            <a:gd name="adj" fmla="val 28900"/>
            <a:gd name="vf" fmla="val 115470"/>
          </a:avLst>
        </a:prstGeom>
        <a:solidFill>
          <a:schemeClr val="accent3"/>
        </a:solidFill>
        <a:ln>
          <a:noFill/>
        </a:ln>
        <a:effectLst/>
      </dsp:spPr>
      <dsp:style>
        <a:lnRef idx="0">
          <a:scrgbClr r="0" g="0" b="0"/>
        </a:lnRef>
        <a:fillRef idx="1">
          <a:scrgbClr r="0" g="0" b="0"/>
        </a:fillRef>
        <a:effectRef idx="0">
          <a:scrgbClr r="0" g="0" b="0"/>
        </a:effectRef>
        <a:fontRef idx="minor"/>
      </dsp:style>
    </dsp:sp>
    <dsp:sp modelId="{5F7A0440-EA79-433F-AE8C-5B67B19D6519}">
      <dsp:nvSpPr>
        <dsp:cNvPr id="0" name=""/>
        <dsp:cNvSpPr/>
      </dsp:nvSpPr>
      <dsp:spPr>
        <a:xfrm>
          <a:off x="2434435" y="0"/>
          <a:ext cx="1691531" cy="1463373"/>
        </a:xfrm>
        <a:prstGeom prst="hexagon">
          <a:avLst>
            <a:gd name="adj" fmla="val 28570"/>
            <a:gd name="vf" fmla="val 115470"/>
          </a:avLst>
        </a:prstGeom>
        <a:solidFill>
          <a:srgbClr val="901D4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Open Sans" panose="020B0606030504020204" pitchFamily="34" charset="0"/>
              <a:ea typeface="Open Sans" panose="020B0606030504020204" pitchFamily="34" charset="0"/>
              <a:cs typeface="Open Sans" panose="020B0606030504020204" pitchFamily="34" charset="0"/>
            </a:rPr>
            <a:t>High quality</a:t>
          </a:r>
        </a:p>
      </dsp:txBody>
      <dsp:txXfrm>
        <a:off x="2714758" y="242512"/>
        <a:ext cx="1130885" cy="978349"/>
      </dsp:txXfrm>
    </dsp:sp>
    <dsp:sp modelId="{612F43CE-4278-447F-B865-43E38065237D}">
      <dsp:nvSpPr>
        <dsp:cNvPr id="0" name=""/>
        <dsp:cNvSpPr/>
      </dsp:nvSpPr>
      <dsp:spPr>
        <a:xfrm>
          <a:off x="4445739" y="2024156"/>
          <a:ext cx="778786" cy="671027"/>
        </a:xfrm>
        <a:prstGeom prst="hexagon">
          <a:avLst>
            <a:gd name="adj" fmla="val 28900"/>
            <a:gd name="vf" fmla="val 115470"/>
          </a:avLst>
        </a:prstGeom>
        <a:solidFill>
          <a:schemeClr val="accent3"/>
        </a:solidFill>
        <a:ln>
          <a:noFill/>
        </a:ln>
        <a:effectLst/>
      </dsp:spPr>
      <dsp:style>
        <a:lnRef idx="0">
          <a:scrgbClr r="0" g="0" b="0"/>
        </a:lnRef>
        <a:fillRef idx="1">
          <a:scrgbClr r="0" g="0" b="0"/>
        </a:fillRef>
        <a:effectRef idx="0">
          <a:scrgbClr r="0" g="0" b="0"/>
        </a:effectRef>
        <a:fontRef idx="minor"/>
      </dsp:style>
    </dsp:sp>
    <dsp:sp modelId="{CDE7157C-1FB9-4952-AB4F-4FBA659E0705}">
      <dsp:nvSpPr>
        <dsp:cNvPr id="0" name=""/>
        <dsp:cNvSpPr/>
      </dsp:nvSpPr>
      <dsp:spPr>
        <a:xfrm>
          <a:off x="3985765" y="900072"/>
          <a:ext cx="1691531" cy="1463373"/>
        </a:xfrm>
        <a:prstGeom prst="hexagon">
          <a:avLst>
            <a:gd name="adj" fmla="val 28570"/>
            <a:gd name="vf" fmla="val 115470"/>
          </a:avLst>
        </a:prstGeom>
        <a:solidFill>
          <a:srgbClr val="901D4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Open Sans" panose="020B0606030504020204" pitchFamily="34" charset="0"/>
              <a:ea typeface="Open Sans" panose="020B0606030504020204" pitchFamily="34" charset="0"/>
              <a:cs typeface="Open Sans" panose="020B0606030504020204" pitchFamily="34" charset="0"/>
            </a:rPr>
            <a:t>Transparent</a:t>
          </a:r>
        </a:p>
      </dsp:txBody>
      <dsp:txXfrm>
        <a:off x="4266088" y="1142584"/>
        <a:ext cx="1130885" cy="978349"/>
      </dsp:txXfrm>
    </dsp:sp>
    <dsp:sp modelId="{9C06BEF8-12DE-4820-8A99-05021D05C9FF}">
      <dsp:nvSpPr>
        <dsp:cNvPr id="0" name=""/>
        <dsp:cNvSpPr/>
      </dsp:nvSpPr>
      <dsp:spPr>
        <a:xfrm>
          <a:off x="3814356" y="3440210"/>
          <a:ext cx="778786" cy="671027"/>
        </a:xfrm>
        <a:prstGeom prst="hexagon">
          <a:avLst>
            <a:gd name="adj" fmla="val 28900"/>
            <a:gd name="vf" fmla="val 115470"/>
          </a:avLst>
        </a:prstGeom>
        <a:solidFill>
          <a:schemeClr val="accent3"/>
        </a:solidFill>
        <a:ln>
          <a:noFill/>
        </a:ln>
        <a:effectLst/>
      </dsp:spPr>
      <dsp:style>
        <a:lnRef idx="0">
          <a:scrgbClr r="0" g="0" b="0"/>
        </a:lnRef>
        <a:fillRef idx="1">
          <a:scrgbClr r="0" g="0" b="0"/>
        </a:fillRef>
        <a:effectRef idx="0">
          <a:scrgbClr r="0" g="0" b="0"/>
        </a:effectRef>
        <a:fontRef idx="minor"/>
      </dsp:style>
    </dsp:sp>
    <dsp:sp modelId="{520EFA4F-8CB8-4CD0-821E-EA1E24B0329B}">
      <dsp:nvSpPr>
        <dsp:cNvPr id="0" name=""/>
        <dsp:cNvSpPr/>
      </dsp:nvSpPr>
      <dsp:spPr>
        <a:xfrm>
          <a:off x="3985765" y="2669510"/>
          <a:ext cx="1691531" cy="1463373"/>
        </a:xfrm>
        <a:prstGeom prst="hexagon">
          <a:avLst>
            <a:gd name="adj" fmla="val 28570"/>
            <a:gd name="vf" fmla="val 115470"/>
          </a:avLst>
        </a:prstGeom>
        <a:solidFill>
          <a:srgbClr val="901D4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Open Sans" panose="020B0606030504020204" pitchFamily="34" charset="0"/>
              <a:ea typeface="Open Sans" panose="020B0606030504020204" pitchFamily="34" charset="0"/>
              <a:cs typeface="Open Sans" panose="020B0606030504020204" pitchFamily="34" charset="0"/>
            </a:rPr>
            <a:t>Credible</a:t>
          </a:r>
        </a:p>
      </dsp:txBody>
      <dsp:txXfrm>
        <a:off x="4266088" y="2912022"/>
        <a:ext cx="1130885" cy="978349"/>
      </dsp:txXfrm>
    </dsp:sp>
    <dsp:sp modelId="{7D9FC708-D691-4D1E-8D15-9CC950899C2D}">
      <dsp:nvSpPr>
        <dsp:cNvPr id="0" name=""/>
        <dsp:cNvSpPr/>
      </dsp:nvSpPr>
      <dsp:spPr>
        <a:xfrm>
          <a:off x="1962389" y="920204"/>
          <a:ext cx="778786" cy="671027"/>
        </a:xfrm>
        <a:prstGeom prst="hexagon">
          <a:avLst>
            <a:gd name="adj" fmla="val 28900"/>
            <a:gd name="vf" fmla="val 115470"/>
          </a:avLst>
        </a:prstGeom>
        <a:solidFill>
          <a:schemeClr val="accent3"/>
        </a:solidFill>
        <a:ln>
          <a:noFill/>
        </a:ln>
        <a:effectLst/>
      </dsp:spPr>
      <dsp:style>
        <a:lnRef idx="0">
          <a:scrgbClr r="0" g="0" b="0"/>
        </a:lnRef>
        <a:fillRef idx="1">
          <a:scrgbClr r="0" g="0" b="0"/>
        </a:fillRef>
        <a:effectRef idx="0">
          <a:scrgbClr r="0" g="0" b="0"/>
        </a:effectRef>
        <a:fontRef idx="minor"/>
      </dsp:style>
    </dsp:sp>
    <dsp:sp modelId="{EFE9B997-CD0C-4A7A-9C73-2C01DF949E0C}">
      <dsp:nvSpPr>
        <dsp:cNvPr id="0" name=""/>
        <dsp:cNvSpPr/>
      </dsp:nvSpPr>
      <dsp:spPr>
        <a:xfrm>
          <a:off x="2434435" y="3570589"/>
          <a:ext cx="1691531" cy="1463373"/>
        </a:xfrm>
        <a:prstGeom prst="hexagon">
          <a:avLst>
            <a:gd name="adj" fmla="val 28570"/>
            <a:gd name="vf" fmla="val 115470"/>
          </a:avLst>
        </a:prstGeom>
        <a:solidFill>
          <a:srgbClr val="901D4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Open Sans" panose="020B0606030504020204" pitchFamily="34" charset="0"/>
              <a:ea typeface="Open Sans" panose="020B0606030504020204" pitchFamily="34" charset="0"/>
              <a:cs typeface="Open Sans" panose="020B0606030504020204" pitchFamily="34" charset="0"/>
            </a:rPr>
            <a:t>Useful</a:t>
          </a:r>
        </a:p>
      </dsp:txBody>
      <dsp:txXfrm>
        <a:off x="2714758" y="3813101"/>
        <a:ext cx="1130885" cy="978349"/>
      </dsp:txXfrm>
    </dsp:sp>
    <dsp:sp modelId="{C603DECE-7CC0-4859-B127-4A8839BD14BA}">
      <dsp:nvSpPr>
        <dsp:cNvPr id="0" name=""/>
        <dsp:cNvSpPr/>
      </dsp:nvSpPr>
      <dsp:spPr>
        <a:xfrm>
          <a:off x="1324353" y="2333241"/>
          <a:ext cx="778786" cy="671027"/>
        </a:xfrm>
        <a:prstGeom prst="hexagon">
          <a:avLst>
            <a:gd name="adj" fmla="val 28900"/>
            <a:gd name="vf" fmla="val 11547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60A09FF-0095-4839-A5BF-8FC11DEC01DD}">
      <dsp:nvSpPr>
        <dsp:cNvPr id="0" name=""/>
        <dsp:cNvSpPr/>
      </dsp:nvSpPr>
      <dsp:spPr>
        <a:xfrm>
          <a:off x="875903" y="2670517"/>
          <a:ext cx="1691531" cy="1463373"/>
        </a:xfrm>
        <a:prstGeom prst="hexagon">
          <a:avLst>
            <a:gd name="adj" fmla="val 28570"/>
            <a:gd name="vf" fmla="val 115470"/>
          </a:avLst>
        </a:prstGeom>
        <a:solidFill>
          <a:srgbClr val="901D4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Open Sans" panose="020B0606030504020204" pitchFamily="34" charset="0"/>
              <a:ea typeface="Open Sans" panose="020B0606030504020204" pitchFamily="34" charset="0"/>
              <a:cs typeface="Open Sans" panose="020B0606030504020204" pitchFamily="34" charset="0"/>
            </a:rPr>
            <a:t>NPO issues</a:t>
          </a:r>
        </a:p>
      </dsp:txBody>
      <dsp:txXfrm>
        <a:off x="1156226" y="2913029"/>
        <a:ext cx="1130885" cy="978349"/>
      </dsp:txXfrm>
    </dsp:sp>
    <dsp:sp modelId="{6A9A05AC-5251-4FD4-AE2C-E05621CBD87D}">
      <dsp:nvSpPr>
        <dsp:cNvPr id="0" name=""/>
        <dsp:cNvSpPr/>
      </dsp:nvSpPr>
      <dsp:spPr>
        <a:xfrm>
          <a:off x="875903" y="898058"/>
          <a:ext cx="1691531" cy="1463373"/>
        </a:xfrm>
        <a:prstGeom prst="hexagon">
          <a:avLst>
            <a:gd name="adj" fmla="val 28570"/>
            <a:gd name="vf" fmla="val 115470"/>
          </a:avLst>
        </a:prstGeom>
        <a:solidFill>
          <a:srgbClr val="901D4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Open Sans" panose="020B0606030504020204" pitchFamily="34" charset="0"/>
              <a:ea typeface="Open Sans" panose="020B0606030504020204" pitchFamily="34" charset="0"/>
              <a:cs typeface="Open Sans" panose="020B0606030504020204" pitchFamily="34" charset="0"/>
            </a:rPr>
            <a:t>Comparable</a:t>
          </a:r>
        </a:p>
      </dsp:txBody>
      <dsp:txXfrm>
        <a:off x="1156226" y="1140570"/>
        <a:ext cx="1130885" cy="97834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C596FD-0632-4309-B4E4-BDAE3F195DC7}"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BA5AC6-9B9F-49F0-BAE1-E9FA56720E6A}" type="slidenum">
              <a:rPr lang="en-US" smtClean="0"/>
              <a:t>‹#›</a:t>
            </a:fld>
            <a:endParaRPr lang="en-US"/>
          </a:p>
        </p:txBody>
      </p:sp>
    </p:spTree>
    <p:extLst>
      <p:ext uri="{BB962C8B-B14F-4D97-AF65-F5344CB8AC3E}">
        <p14:creationId xmlns:p14="http://schemas.microsoft.com/office/powerpoint/2010/main" val="2344713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deck introduces the International Non-Profit Accounting Standard, which was published on 20 October 2025 by the International Non-Profit Reporting Foundation. This slide deck and the standard itself are available for free download from www.inprf.org</a:t>
            </a:r>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1</a:t>
            </a:fld>
            <a:endParaRPr lang="en-US"/>
          </a:p>
        </p:txBody>
      </p:sp>
    </p:spTree>
    <p:extLst>
      <p:ext uri="{BB962C8B-B14F-4D97-AF65-F5344CB8AC3E}">
        <p14:creationId xmlns:p14="http://schemas.microsoft.com/office/powerpoint/2010/main" val="783284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10 million </a:t>
            </a:r>
            <a:r>
              <a:rPr lang="en-US" dirty="0" err="1"/>
              <a:t>organisations</a:t>
            </a:r>
            <a:r>
              <a:rPr lang="en-US" dirty="0"/>
              <a:t> in the global non-profit sector manage billions of dollars each year. </a:t>
            </a:r>
          </a:p>
          <a:p>
            <a:r>
              <a:rPr lang="en-US" dirty="0"/>
              <a:t>These </a:t>
            </a:r>
            <a:r>
              <a:rPr lang="en-US" dirty="0" err="1"/>
              <a:t>organisations</a:t>
            </a:r>
            <a:r>
              <a:rPr lang="en-US" dirty="0"/>
              <a:t> operate in a unique space—unlike businesses, they don’t generate profits, and unlike governments, they lack public service mandates.</a:t>
            </a:r>
          </a:p>
          <a:p>
            <a:r>
              <a:rPr lang="en-US" dirty="0"/>
              <a:t>Despite the sector’s size, scale, and distinct context, there has been no international standard for non-profit financial reporting.</a:t>
            </a:r>
          </a:p>
          <a:p>
            <a:endParaRPr lang="en-US" dirty="0"/>
          </a:p>
        </p:txBody>
      </p:sp>
      <p:sp>
        <p:nvSpPr>
          <p:cNvPr id="4" name="Slide Number Placeholder 3"/>
          <p:cNvSpPr>
            <a:spLocks noGrp="1"/>
          </p:cNvSpPr>
          <p:nvPr>
            <p:ph type="sldNum" sz="quarter" idx="5"/>
          </p:nvPr>
        </p:nvSpPr>
        <p:spPr/>
        <p:txBody>
          <a:bodyPr/>
          <a:lstStyle/>
          <a:p>
            <a:fld id="{990F7CA6-C64C-4F38-B49D-1E000E1B5117}" type="slidenum">
              <a:rPr lang="en-US" smtClean="0"/>
              <a:t>2</a:t>
            </a:fld>
            <a:endParaRPr lang="en-US"/>
          </a:p>
        </p:txBody>
      </p:sp>
    </p:spTree>
    <p:extLst>
      <p:ext uri="{BB962C8B-B14F-4D97-AF65-F5344CB8AC3E}">
        <p14:creationId xmlns:p14="http://schemas.microsoft.com/office/powerpoint/2010/main" val="164110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absence of such a standard, the sector has faced significant challenges:</a:t>
            </a:r>
          </a:p>
          <a:p>
            <a:pPr>
              <a:buFont typeface="Arial" panose="020B0604020202020204" pitchFamily="34" charset="0"/>
              <a:buChar char="•"/>
            </a:pPr>
            <a:r>
              <a:rPr lang="en-US" dirty="0"/>
              <a:t>Donors require detailed and varied financial reports, each differing by grant</a:t>
            </a:r>
          </a:p>
          <a:p>
            <a:pPr>
              <a:buFont typeface="Arial" panose="020B0604020202020204" pitchFamily="34" charset="0"/>
              <a:buChar char="•"/>
            </a:pPr>
            <a:r>
              <a:rPr lang="en-US" dirty="0"/>
              <a:t>Regulators in different countries impose inconsistent reporting rules</a:t>
            </a:r>
          </a:p>
          <a:p>
            <a:pPr>
              <a:buFont typeface="Arial" panose="020B0604020202020204" pitchFamily="34" charset="0"/>
              <a:buChar char="•"/>
            </a:pPr>
            <a:r>
              <a:rPr lang="en-US" dirty="0"/>
              <a:t>Non-profits are left juggling multiple frameworks, struggling to present a clear and cohesive financial story</a:t>
            </a:r>
          </a:p>
          <a:p>
            <a:r>
              <a:rPr lang="en-US" b="1" dirty="0"/>
              <a:t>The result?</a:t>
            </a:r>
            <a:r>
              <a:rPr lang="en-US" dirty="0"/>
              <a:t> A lack of trust and operational inefficiencies that undermine the sector’s ability to focus on what matters most—its mission.</a:t>
            </a:r>
          </a:p>
          <a:p>
            <a:endParaRPr lang="en-US" dirty="0"/>
          </a:p>
        </p:txBody>
      </p:sp>
      <p:sp>
        <p:nvSpPr>
          <p:cNvPr id="4" name="Slide Number Placeholder 3"/>
          <p:cNvSpPr>
            <a:spLocks noGrp="1"/>
          </p:cNvSpPr>
          <p:nvPr>
            <p:ph type="sldNum" sz="quarter" idx="5"/>
          </p:nvPr>
        </p:nvSpPr>
        <p:spPr/>
        <p:txBody>
          <a:bodyPr/>
          <a:lstStyle/>
          <a:p>
            <a:fld id="{990F7CA6-C64C-4F38-B49D-1E000E1B5117}" type="slidenum">
              <a:rPr lang="en-US" smtClean="0"/>
              <a:t>3</a:t>
            </a:fld>
            <a:endParaRPr lang="en-US"/>
          </a:p>
        </p:txBody>
      </p:sp>
    </p:spTree>
    <p:extLst>
      <p:ext uri="{BB962C8B-B14F-4D97-AF65-F5344CB8AC3E}">
        <p14:creationId xmlns:p14="http://schemas.microsoft.com/office/powerpoint/2010/main" val="2510017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Regulators and donors can now request financial reports in accordance with INPAS, thereby eliminating multiple similar yet different redundant formats, and streamlining the financial operations of NPOs.</a:t>
            </a:r>
          </a:p>
          <a:p>
            <a:r>
              <a:rPr lang="en-US" dirty="0"/>
              <a:t>The financial reports and audit opinions will be more reliable and useful, building trust and credibility with all stakeholders.</a:t>
            </a:r>
          </a:p>
          <a:p>
            <a:r>
              <a:rPr lang="en-US" dirty="0"/>
              <a:t>Consistent financial statements and narrative reports that answer many of the key questions asked by potential donors can make fundraising and due diligence smoother, and improve access to funding, even for smaller or local </a:t>
            </a:r>
            <a:r>
              <a:rPr lang="en-US" dirty="0" err="1"/>
              <a:t>organisations</a:t>
            </a:r>
            <a:r>
              <a:rPr lang="en-US" dirty="0"/>
              <a:t>.</a:t>
            </a:r>
          </a:p>
          <a:p>
            <a:r>
              <a:rPr lang="en-US" dirty="0"/>
              <a:t>With improved transparency about the nature and level of support costs, fund accounting and the use of unrestricted funds, this smooths the path for better quality of funding and improved financial resilience of NPOs. </a:t>
            </a:r>
          </a:p>
          <a:p>
            <a:endParaRPr lang="en-US" dirty="0"/>
          </a:p>
        </p:txBody>
      </p:sp>
      <p:sp>
        <p:nvSpPr>
          <p:cNvPr id="4" name="Slide Number Placeholder 3"/>
          <p:cNvSpPr>
            <a:spLocks noGrp="1"/>
          </p:cNvSpPr>
          <p:nvPr>
            <p:ph type="sldNum" sz="quarter" idx="5"/>
          </p:nvPr>
        </p:nvSpPr>
        <p:spPr/>
        <p:txBody>
          <a:bodyPr/>
          <a:lstStyle/>
          <a:p>
            <a:fld id="{990F7CA6-C64C-4F38-B49D-1E000E1B5117}" type="slidenum">
              <a:rPr lang="en-US" smtClean="0"/>
              <a:t>4</a:t>
            </a:fld>
            <a:endParaRPr lang="en-US"/>
          </a:p>
        </p:txBody>
      </p:sp>
    </p:spTree>
    <p:extLst>
      <p:ext uri="{BB962C8B-B14F-4D97-AF65-F5344CB8AC3E}">
        <p14:creationId xmlns:p14="http://schemas.microsoft.com/office/powerpoint/2010/main" val="2480207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Usually, increasing quality means increase burden!</a:t>
            </a:r>
          </a:p>
          <a:p>
            <a:r>
              <a:rPr lang="en-US" dirty="0"/>
              <a:t>But by meeting the needs of donors and regulators, INPAS can reduce the burden on NPOs needing to produce multiple special purpose reports.</a:t>
            </a:r>
          </a:p>
        </p:txBody>
      </p:sp>
      <p:sp>
        <p:nvSpPr>
          <p:cNvPr id="4" name="Slide Number Placeholder 3"/>
          <p:cNvSpPr>
            <a:spLocks noGrp="1"/>
          </p:cNvSpPr>
          <p:nvPr>
            <p:ph type="sldNum" sz="quarter" idx="5"/>
          </p:nvPr>
        </p:nvSpPr>
        <p:spPr/>
        <p:txBody>
          <a:bodyPr/>
          <a:lstStyle/>
          <a:p>
            <a:fld id="{94A86038-276D-400D-BC82-8AD146838EAB}" type="slidenum">
              <a:rPr lang="en-US" smtClean="0"/>
              <a:t>5</a:t>
            </a:fld>
            <a:endParaRPr lang="en-US"/>
          </a:p>
        </p:txBody>
      </p:sp>
    </p:spTree>
    <p:extLst>
      <p:ext uri="{BB962C8B-B14F-4D97-AF65-F5344CB8AC3E}">
        <p14:creationId xmlns:p14="http://schemas.microsoft.com/office/powerpoint/2010/main" val="737840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research in 2014, global demand for an international standard was particularly noticeable from countries in the ‘Global South’. 72% of respondents from 172 countries supported it.</a:t>
            </a:r>
          </a:p>
          <a:p>
            <a:r>
              <a:rPr lang="en-US" dirty="0"/>
              <a:t>The International Accounting Standards Board (IASB) acknowledged that a standard was needed, but concluded it was outside its own mandate, and was not able to fund its development.</a:t>
            </a:r>
          </a:p>
          <a:p>
            <a:r>
              <a:rPr lang="en-US" dirty="0"/>
              <a:t>The IFR4NPO Project (International Financial Reporting for Non-Profit Organisations) was launched in 2019, through a partnership between the Chartered Institute of Certified Public Accountants (CIPFA) and Humentum, both non-profits, and funding from The Ford Foundation and the Open Society Foundations to solve the problem ‘by the sector, for the sector’.</a:t>
            </a:r>
          </a:p>
          <a:p>
            <a:r>
              <a:rPr lang="en-US" dirty="0"/>
              <a:t>In 2021-2024 the project issued a consultation paper and an Exposure Draft in 3 parts, receiving deep and broad feedback and input from a diverse range of stakeholders and countries.</a:t>
            </a:r>
          </a:p>
          <a:p>
            <a:r>
              <a:rPr lang="en-US" dirty="0"/>
              <a:t>The International Non Profit Accounting Standard (INPAS) was published on 20 October 2025</a:t>
            </a:r>
          </a:p>
          <a:p>
            <a:r>
              <a:rPr lang="en-US" dirty="0"/>
              <a:t> </a:t>
            </a:r>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6</a:t>
            </a:fld>
            <a:endParaRPr lang="en-US"/>
          </a:p>
        </p:txBody>
      </p:sp>
    </p:spTree>
    <p:extLst>
      <p:ext uri="{BB962C8B-B14F-4D97-AF65-F5344CB8AC3E}">
        <p14:creationId xmlns:p14="http://schemas.microsoft.com/office/powerpoint/2010/main" val="3516785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IFR4NPO Project finished in October 2025</a:t>
            </a:r>
            <a:r>
              <a:rPr lang="en-GB" dirty="0"/>
              <a:t>, with </a:t>
            </a:r>
            <a:r>
              <a:rPr lang="en-US" dirty="0"/>
              <a:t>its key outputs being the INPAS standard itself, and the global community of stakeholders with an interest in non-profit financial reporting.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September 2025, a new Foundation was created, called the International Non-Profit Reporting Foundation, with the standard and the community being passed on to the Foundation to continue the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CIPFA and Humentum were the founding members, with others expected to join. </a:t>
            </a:r>
          </a:p>
        </p:txBody>
      </p:sp>
      <p:sp>
        <p:nvSpPr>
          <p:cNvPr id="4" name="Slide Number Placeholder 3"/>
          <p:cNvSpPr>
            <a:spLocks noGrp="1"/>
          </p:cNvSpPr>
          <p:nvPr>
            <p:ph type="sldNum" sz="quarter" idx="5"/>
          </p:nvPr>
        </p:nvSpPr>
        <p:spPr/>
        <p:txBody>
          <a:bodyPr/>
          <a:lstStyle/>
          <a:p>
            <a:fld id="{DBBA5AC6-9B9F-49F0-BAE1-E9FA56720E6A}" type="slidenum">
              <a:rPr lang="en-US" smtClean="0"/>
              <a:t>7</a:t>
            </a:fld>
            <a:endParaRPr lang="en-US"/>
          </a:p>
        </p:txBody>
      </p:sp>
    </p:spTree>
    <p:extLst>
      <p:ext uri="{BB962C8B-B14F-4D97-AF65-F5344CB8AC3E}">
        <p14:creationId xmlns:p14="http://schemas.microsoft.com/office/powerpoint/2010/main" val="1633091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INPAS now completes the suite of international financial reporting standards, and the International Non-Profit Reporting Foundation is now the world’s third accounting standard setter – dedicated to the needs of the non-profit sector.</a:t>
            </a:r>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8</a:t>
            </a:fld>
            <a:endParaRPr lang="en-US"/>
          </a:p>
        </p:txBody>
      </p:sp>
    </p:spTree>
    <p:extLst>
      <p:ext uri="{BB962C8B-B14F-4D97-AF65-F5344CB8AC3E}">
        <p14:creationId xmlns:p14="http://schemas.microsoft.com/office/powerpoint/2010/main" val="3542644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66155" rtl="0" eaLnBrk="1" fontAlgn="auto" latinLnBrk="0" hangingPunct="1">
              <a:lnSpc>
                <a:spcPct val="100000"/>
              </a:lnSpc>
              <a:spcBef>
                <a:spcPts val="0"/>
              </a:spcBef>
              <a:spcAft>
                <a:spcPts val="0"/>
              </a:spcAft>
              <a:buClrTx/>
              <a:buSzTx/>
              <a:buFontTx/>
              <a:buNone/>
              <a:tabLst/>
              <a:defRPr/>
            </a:pPr>
            <a:r>
              <a:rPr lang="en-US" dirty="0"/>
              <a:t>[Read the objectives from the slide]</a:t>
            </a:r>
          </a:p>
          <a:p>
            <a:pPr marL="0" marR="0" lvl="0" indent="0" algn="l" defTabSz="966155"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9</a:t>
            </a:fld>
            <a:endParaRPr lang="en-US" dirty="0"/>
          </a:p>
        </p:txBody>
      </p:sp>
    </p:spTree>
    <p:extLst>
      <p:ext uri="{BB962C8B-B14F-4D97-AF65-F5344CB8AC3E}">
        <p14:creationId xmlns:p14="http://schemas.microsoft.com/office/powerpoint/2010/main" val="1419358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INPAS is Guidance for non-profits to prepare complete whole of entity financial reports, sometimes called the annual audited accounts.</a:t>
            </a:r>
          </a:p>
          <a:p>
            <a:endParaRPr lang="en-US" dirty="0"/>
          </a:p>
          <a:p>
            <a:r>
              <a:rPr lang="en-US" dirty="0"/>
              <a:t>It is published by the International Non-Profit Reporting Foundation</a:t>
            </a:r>
          </a:p>
          <a:p>
            <a:endParaRPr lang="en-US" dirty="0"/>
          </a:p>
          <a:p>
            <a:r>
              <a:rPr lang="en-US" dirty="0"/>
              <a:t>It is a principles-based framework for presenting a true and fair view, based on the IFRS for Small and Medium Entities Accounting Standard</a:t>
            </a:r>
          </a:p>
          <a:p>
            <a:endParaRPr lang="en-US" dirty="0"/>
          </a:p>
          <a:p>
            <a:r>
              <a:rPr lang="en-US" dirty="0"/>
              <a:t>It covers accrual basis accounting treatments as well as accompanying narrative reports.</a:t>
            </a:r>
          </a:p>
          <a:p>
            <a:endParaRPr lang="en-US" dirty="0"/>
          </a:p>
          <a:p>
            <a:r>
              <a:rPr lang="en-US" dirty="0"/>
              <a:t>Just like IFRS, it is up to countries to adopt it for registered NPOs. Nonprofits may also voluntarily adopt it if permitted to do so.</a:t>
            </a:r>
          </a:p>
        </p:txBody>
      </p:sp>
      <p:sp>
        <p:nvSpPr>
          <p:cNvPr id="4" name="Slide Number Placeholder 3"/>
          <p:cNvSpPr>
            <a:spLocks noGrp="1"/>
          </p:cNvSpPr>
          <p:nvPr>
            <p:ph type="sldNum" sz="quarter" idx="5"/>
          </p:nvPr>
        </p:nvSpPr>
        <p:spPr/>
        <p:txBody>
          <a:bodyPr/>
          <a:lstStyle/>
          <a:p>
            <a:fld id="{94A86038-276D-400D-BC82-8AD146838EAB}" type="slidenum">
              <a:rPr lang="en-US" smtClean="0"/>
              <a:t>10</a:t>
            </a:fld>
            <a:endParaRPr lang="en-US"/>
          </a:p>
        </p:txBody>
      </p:sp>
    </p:spTree>
    <p:extLst>
      <p:ext uri="{BB962C8B-B14F-4D97-AF65-F5344CB8AC3E}">
        <p14:creationId xmlns:p14="http://schemas.microsoft.com/office/powerpoint/2010/main" val="2803752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INPAS and INPAS Practice Guide 1 work together, so that the whole-of-entity financial statements and grant reports can work together,</a:t>
            </a:r>
          </a:p>
          <a:p>
            <a:endParaRPr lang="en-US" dirty="0"/>
          </a:p>
          <a:p>
            <a:r>
              <a:rPr lang="en-US" dirty="0"/>
              <a:t>Information in the whole of entity accounts provides a link to the grant reports, and each grant report must include a reconciliation to the whole of entity accounts. This means a significant improvement in the reliability of grant reports. So it’s a win for NPOs AND funders.</a:t>
            </a:r>
          </a:p>
        </p:txBody>
      </p:sp>
      <p:sp>
        <p:nvSpPr>
          <p:cNvPr id="4" name="Slide Number Placeholder 3"/>
          <p:cNvSpPr>
            <a:spLocks noGrp="1"/>
          </p:cNvSpPr>
          <p:nvPr>
            <p:ph type="sldNum" sz="quarter" idx="5"/>
          </p:nvPr>
        </p:nvSpPr>
        <p:spPr/>
        <p:txBody>
          <a:bodyPr/>
          <a:lstStyle/>
          <a:p>
            <a:fld id="{94A86038-276D-400D-BC82-8AD146838EAB}" type="slidenum">
              <a:rPr lang="en-US" smtClean="0"/>
              <a:t>11</a:t>
            </a:fld>
            <a:endParaRPr lang="en-US"/>
          </a:p>
        </p:txBody>
      </p:sp>
    </p:spTree>
    <p:extLst>
      <p:ext uri="{BB962C8B-B14F-4D97-AF65-F5344CB8AC3E}">
        <p14:creationId xmlns:p14="http://schemas.microsoft.com/office/powerpoint/2010/main" val="50962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INPRF has also produced a Practice Guide, hopefully the first of many. </a:t>
            </a:r>
          </a:p>
          <a:p>
            <a:r>
              <a:rPr lang="en-US" dirty="0"/>
              <a:t>INPAS Practice Guide 1 about harmonized </a:t>
            </a:r>
            <a:r>
              <a:rPr lang="en-US" i="1" dirty="0"/>
              <a:t>grant </a:t>
            </a:r>
            <a:r>
              <a:rPr lang="en-US" dirty="0"/>
              <a:t>reporting</a:t>
            </a:r>
          </a:p>
          <a:p>
            <a:r>
              <a:rPr lang="en-US" dirty="0"/>
              <a:t>It’s a pragmatic, rules-based approach to grant reporting, bringing consistency, and reducing the burden for grantee organisations, while also including enough flexibility to meet donors needs.</a:t>
            </a:r>
          </a:p>
          <a:p>
            <a:r>
              <a:rPr lang="en-US" dirty="0"/>
              <a:t>Funders are encouraged to adopt it, and NPOs can use the expenditure headings for their grant budgeting.</a:t>
            </a:r>
          </a:p>
          <a:p>
            <a:endParaRPr lang="en-US" dirty="0"/>
          </a:p>
          <a:p>
            <a:r>
              <a:rPr lang="en-US" dirty="0"/>
              <a:t>For more information about that, see the separate presentation.</a:t>
            </a:r>
          </a:p>
        </p:txBody>
      </p:sp>
      <p:sp>
        <p:nvSpPr>
          <p:cNvPr id="4" name="Slide Number Placeholder 3"/>
          <p:cNvSpPr>
            <a:spLocks noGrp="1"/>
          </p:cNvSpPr>
          <p:nvPr>
            <p:ph type="sldNum" sz="quarter" idx="5"/>
          </p:nvPr>
        </p:nvSpPr>
        <p:spPr/>
        <p:txBody>
          <a:bodyPr/>
          <a:lstStyle/>
          <a:p>
            <a:fld id="{94A86038-276D-400D-BC82-8AD146838EAB}" type="slidenum">
              <a:rPr lang="en-US" smtClean="0"/>
              <a:t>12</a:t>
            </a:fld>
            <a:endParaRPr lang="en-US"/>
          </a:p>
        </p:txBody>
      </p:sp>
    </p:spTree>
    <p:extLst>
      <p:ext uri="{BB962C8B-B14F-4D97-AF65-F5344CB8AC3E}">
        <p14:creationId xmlns:p14="http://schemas.microsoft.com/office/powerpoint/2010/main" val="3452652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INPAS and INPAS Practice Guide 1 are designed to be used together, but either may be used separately.</a:t>
            </a:r>
          </a:p>
          <a:p>
            <a:r>
              <a:rPr lang="en-US" dirty="0"/>
              <a:t>Donors and grantee NPOs may choose to use INPAS Practice Guide 1 for grant accountability before an NPO has adopted INPAS for its whole of entity financial reporting. </a:t>
            </a:r>
          </a:p>
          <a:p>
            <a:r>
              <a:rPr lang="en-US" dirty="0"/>
              <a:t>The </a:t>
            </a:r>
            <a:r>
              <a:rPr lang="en-US" dirty="0" err="1"/>
              <a:t>Harmonised</a:t>
            </a:r>
            <a:r>
              <a:rPr lang="en-US" dirty="0"/>
              <a:t> Grant Reporting format may also be used in conjunction with other accounting frameworks.</a:t>
            </a:r>
          </a:p>
          <a:p>
            <a:r>
              <a:rPr lang="en-US" dirty="0"/>
              <a:t>NPOs may prepare their whole-of-entity financial reports using INPAS, before or without preparing Supplementary Statements or Grant reports in accordance with INPS Practice Guide 1.</a:t>
            </a:r>
          </a:p>
          <a:p>
            <a:endParaRPr lang="en-US" dirty="0"/>
          </a:p>
          <a:p>
            <a:r>
              <a:rPr lang="en-US" dirty="0"/>
              <a:t>To be clear about the different pathways:</a:t>
            </a:r>
          </a:p>
          <a:p>
            <a:r>
              <a:rPr lang="en-US" dirty="0"/>
              <a:t>Adoption of INPAS is driven by Governments or Regulators with the authority to mandate requirements in their jurisdictions. </a:t>
            </a:r>
          </a:p>
          <a:p>
            <a:r>
              <a:rPr lang="en-US" dirty="0"/>
              <a:t>Adoption of INPAS Practice Guide1 is driven by grantors and NPOs when agreeing grant accountability requirements</a:t>
            </a:r>
          </a:p>
          <a:p>
            <a:endParaRPr lang="en-US" dirty="0"/>
          </a:p>
        </p:txBody>
      </p:sp>
      <p:sp>
        <p:nvSpPr>
          <p:cNvPr id="4" name="Slide Number Placeholder 3"/>
          <p:cNvSpPr>
            <a:spLocks noGrp="1"/>
          </p:cNvSpPr>
          <p:nvPr>
            <p:ph type="sldNum" sz="quarter" idx="5"/>
          </p:nvPr>
        </p:nvSpPr>
        <p:spPr/>
        <p:txBody>
          <a:bodyPr/>
          <a:lstStyle/>
          <a:p>
            <a:fld id="{DBBA5AC6-9B9F-49F0-BAE1-E9FA56720E6A}" type="slidenum">
              <a:rPr lang="en-US" smtClean="0"/>
              <a:t>13</a:t>
            </a:fld>
            <a:endParaRPr lang="en-US"/>
          </a:p>
        </p:txBody>
      </p:sp>
    </p:spTree>
    <p:extLst>
      <p:ext uri="{BB962C8B-B14F-4D97-AF65-F5344CB8AC3E}">
        <p14:creationId xmlns:p14="http://schemas.microsoft.com/office/powerpoint/2010/main" val="3535854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access INPAS, you will find there are 3 volumes.</a:t>
            </a:r>
          </a:p>
          <a:p>
            <a:endParaRPr lang="en-US" dirty="0"/>
          </a:p>
          <a:p>
            <a:r>
              <a:rPr lang="en-US" dirty="0"/>
              <a:t>1. The Standard and application guidance include authoritative guidance that must be followed where INPAS is being followed.</a:t>
            </a:r>
          </a:p>
          <a:p>
            <a:r>
              <a:rPr lang="en-US" dirty="0"/>
              <a:t>2. The Implementation Guidance includes additional guidance to help NPOs, including illustrative examples and illustrative financial statements. It is non-authoritative</a:t>
            </a:r>
          </a:p>
          <a:p>
            <a:r>
              <a:rPr lang="en-US" dirty="0"/>
              <a:t>3. The Basis for Conclusions outlines the reasons for various decisions, including where members of the Technical Advisory Group were not in agreement, or areas where further work is recommended. It is available to license holders.</a:t>
            </a:r>
          </a:p>
          <a:p>
            <a:endParaRPr lang="en-US" dirty="0"/>
          </a:p>
          <a:p>
            <a:r>
              <a:rPr lang="en-US" dirty="0"/>
              <a:t>Practice Guide 1 is a separate document.</a:t>
            </a:r>
          </a:p>
        </p:txBody>
      </p:sp>
      <p:sp>
        <p:nvSpPr>
          <p:cNvPr id="4" name="Slide Number Placeholder 3"/>
          <p:cNvSpPr>
            <a:spLocks noGrp="1"/>
          </p:cNvSpPr>
          <p:nvPr>
            <p:ph type="sldNum" sz="quarter" idx="5"/>
          </p:nvPr>
        </p:nvSpPr>
        <p:spPr/>
        <p:txBody>
          <a:bodyPr/>
          <a:lstStyle/>
          <a:p>
            <a:fld id="{94A86038-276D-400D-BC82-8AD146838EAB}" type="slidenum">
              <a:rPr lang="en-US" smtClean="0"/>
              <a:t>14</a:t>
            </a:fld>
            <a:endParaRPr lang="en-US"/>
          </a:p>
        </p:txBody>
      </p:sp>
    </p:spTree>
    <p:extLst>
      <p:ext uri="{BB962C8B-B14F-4D97-AF65-F5344CB8AC3E}">
        <p14:creationId xmlns:p14="http://schemas.microsoft.com/office/powerpoint/2010/main" val="1400000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ED958-59A8-2D17-73FC-129A538AFE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B21F39-9396-AA79-4CF4-2D0BEB566D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F658A0-ADC5-384C-339E-F86B9892AD6F}"/>
              </a:ext>
            </a:extLst>
          </p:cNvPr>
          <p:cNvSpPr>
            <a:spLocks noGrp="1"/>
          </p:cNvSpPr>
          <p:nvPr>
            <p:ph type="body" idx="1"/>
          </p:nvPr>
        </p:nvSpPr>
        <p:spPr/>
        <p:txBody>
          <a:bodyPr/>
          <a:lstStyle/>
          <a:p>
            <a:r>
              <a:rPr lang="en-US" dirty="0"/>
              <a:t>INPAS is a trusted and credible standard because of the robust process used to develop it. </a:t>
            </a:r>
            <a:endParaRPr lang="en-GB" dirty="0"/>
          </a:p>
        </p:txBody>
      </p:sp>
      <p:sp>
        <p:nvSpPr>
          <p:cNvPr id="4" name="Slide Number Placeholder 3">
            <a:extLst>
              <a:ext uri="{FF2B5EF4-FFF2-40B4-BE49-F238E27FC236}">
                <a16:creationId xmlns:a16="http://schemas.microsoft.com/office/drawing/2014/main" id="{613629A9-E8C4-1DF5-B92D-35146F4D53A2}"/>
              </a:ext>
            </a:extLst>
          </p:cNvPr>
          <p:cNvSpPr>
            <a:spLocks noGrp="1"/>
          </p:cNvSpPr>
          <p:nvPr>
            <p:ph type="sldNum" sz="quarter" idx="5"/>
          </p:nvPr>
        </p:nvSpPr>
        <p:spPr/>
        <p:txBody>
          <a:bodyPr/>
          <a:lstStyle/>
          <a:p>
            <a:fld id="{DBBA5AC6-9B9F-49F0-BAE1-E9FA56720E6A}" type="slidenum">
              <a:rPr lang="en-US" smtClean="0"/>
              <a:t>15</a:t>
            </a:fld>
            <a:endParaRPr lang="en-US"/>
          </a:p>
        </p:txBody>
      </p:sp>
    </p:spTree>
    <p:extLst>
      <p:ext uri="{BB962C8B-B14F-4D97-AF65-F5344CB8AC3E}">
        <p14:creationId xmlns:p14="http://schemas.microsoft.com/office/powerpoint/2010/main" val="3426637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Developing the standard started with thinking about fundamental questions who are the main users of NPO financial statements, and what are their information needs?</a:t>
            </a:r>
          </a:p>
          <a:p>
            <a:r>
              <a:rPr lang="en-US" dirty="0"/>
              <a:t>It’s not about investors looking at profitability and return on capital. </a:t>
            </a:r>
          </a:p>
          <a:p>
            <a:endParaRPr lang="en-US" dirty="0"/>
          </a:p>
          <a:p>
            <a:r>
              <a:rPr lang="en-US" dirty="0"/>
              <a:t>From the research, we identified two primary user groups: providers of finance, and the those that benefit from the services provided by the NPO.</a:t>
            </a:r>
          </a:p>
          <a:p>
            <a:r>
              <a:rPr lang="en-US" dirty="0"/>
              <a:t>Given the stewardship role of trustees, and the fiduciary nature of their role, the financial statements are important for accountability, and also for decision making. Those decisions could range from funding, to partnerships or tax status.</a:t>
            </a:r>
          </a:p>
          <a:p>
            <a:endParaRPr lang="en-US" dirty="0"/>
          </a:p>
          <a:p>
            <a:r>
              <a:rPr lang="en-US" dirty="0"/>
              <a:t>The 4 areas of information stakeholders are interested in are:</a:t>
            </a:r>
          </a:p>
          <a:p>
            <a:pPr marL="228600" indent="-228600">
              <a:buAutoNum type="arabicPeriod"/>
            </a:pPr>
            <a:r>
              <a:rPr lang="en-US" dirty="0"/>
              <a:t>Is the NPO meeting is stated purposes? What impact is it making? </a:t>
            </a:r>
          </a:p>
          <a:p>
            <a:pPr marL="228600" indent="-228600">
              <a:buAutoNum type="arabicPeriod"/>
            </a:pPr>
            <a:r>
              <a:rPr lang="en-US" dirty="0"/>
              <a:t>Is the NPO managing its resources well and properly?</a:t>
            </a:r>
          </a:p>
          <a:p>
            <a:pPr marL="228600" indent="-228600">
              <a:buAutoNum type="arabicPeriod"/>
            </a:pPr>
            <a:r>
              <a:rPr lang="en-US" dirty="0"/>
              <a:t>Is the NPO able to continue in operation? How is its financial health?</a:t>
            </a:r>
          </a:p>
          <a:p>
            <a:pPr marL="228600" indent="-228600">
              <a:buAutoNum type="arabicPeriod"/>
            </a:pPr>
            <a:r>
              <a:rPr lang="en-US" dirty="0"/>
              <a:t>Is the NPO complying with all relevant laws and requirements?</a:t>
            </a:r>
          </a:p>
          <a:p>
            <a:pPr marL="228600" indent="-228600">
              <a:buAutoNum type="arabicPeriod"/>
            </a:pPr>
            <a:endParaRPr lang="en-US" dirty="0"/>
          </a:p>
          <a:p>
            <a:pPr marL="228600" indent="-228600">
              <a:buAutoNum type="arabicPeriod"/>
            </a:pPr>
            <a:endParaRPr lang="en-US" dirty="0"/>
          </a:p>
          <a:p>
            <a:pPr marL="0" indent="0">
              <a:buNone/>
            </a:pPr>
            <a:r>
              <a:rPr lang="en-US" dirty="0"/>
              <a:t>As the various sections of INPAS were reviewed or developed, these core information needs of users were front of mind.</a:t>
            </a:r>
          </a:p>
        </p:txBody>
      </p:sp>
      <p:sp>
        <p:nvSpPr>
          <p:cNvPr id="4" name="Slide Number Placeholder 3"/>
          <p:cNvSpPr>
            <a:spLocks noGrp="1"/>
          </p:cNvSpPr>
          <p:nvPr>
            <p:ph type="sldNum" sz="quarter" idx="5"/>
          </p:nvPr>
        </p:nvSpPr>
        <p:spPr/>
        <p:txBody>
          <a:bodyPr/>
          <a:lstStyle/>
          <a:p>
            <a:fld id="{DBBA5AC6-9B9F-49F0-BAE1-E9FA56720E6A}" type="slidenum">
              <a:rPr lang="en-US" smtClean="0"/>
              <a:t>16</a:t>
            </a:fld>
            <a:endParaRPr lang="en-US"/>
          </a:p>
        </p:txBody>
      </p:sp>
    </p:spTree>
    <p:extLst>
      <p:ext uri="{BB962C8B-B14F-4D97-AF65-F5344CB8AC3E}">
        <p14:creationId xmlns:p14="http://schemas.microsoft.com/office/powerpoint/2010/main" val="4182956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INPAS uses the International Financial Reporting Standard for Small and Medium Entities (</a:t>
            </a:r>
            <a:r>
              <a:rPr lang="en-US" i="1" dirty="0"/>
              <a:t>IFRS for SMEs</a:t>
            </a:r>
            <a:r>
              <a:rPr lang="en-US" dirty="0"/>
              <a:t> Accounting Standard) as its base.</a:t>
            </a:r>
          </a:p>
          <a:p>
            <a:r>
              <a:rPr lang="en-US" dirty="0"/>
              <a:t>This ensures continuity with for-profit accounting where appropriate, and enables consistency across sectors over time, while also addressing unique sector specific needs.</a:t>
            </a:r>
          </a:p>
          <a:p>
            <a:endParaRPr lang="en-US" dirty="0"/>
          </a:p>
          <a:p>
            <a:r>
              <a:rPr lang="en-US" dirty="0"/>
              <a:t>INPAS also draws on guidance in full IFRS, aspects from the International Public Sector Accounting Standards (IPSAS) and national standards.</a:t>
            </a:r>
          </a:p>
          <a:p>
            <a:endParaRPr lang="en-US" dirty="0"/>
          </a:p>
          <a:p>
            <a:r>
              <a:rPr lang="en-US" dirty="0"/>
              <a:t>Two completely new sections were developed – relating to narrative reporting and fund accounting. </a:t>
            </a:r>
            <a:br>
              <a:rPr lang="en-US" dirty="0"/>
            </a:br>
            <a:r>
              <a:rPr lang="en-US" dirty="0"/>
              <a:t>In accordance with the priority list identified in the initial 2021 consultation, certain sections were fully reviewed and modified,.</a:t>
            </a:r>
          </a:p>
          <a:p>
            <a:r>
              <a:rPr lang="en-US" dirty="0"/>
              <a:t>Where relevant, some sections were edited to be consistent with the modified sections</a:t>
            </a:r>
          </a:p>
          <a:p>
            <a:r>
              <a:rPr lang="en-US" dirty="0"/>
              <a:t>Other sections had minor terminology updates only</a:t>
            </a:r>
          </a:p>
          <a:p>
            <a:r>
              <a:rPr lang="en-US" dirty="0"/>
              <a:t>The section on earnings-per-share was removed</a:t>
            </a:r>
          </a:p>
          <a:p>
            <a:endParaRPr lang="en-GB" dirty="0"/>
          </a:p>
          <a:p>
            <a:r>
              <a:rPr lang="en-GB" dirty="0"/>
              <a:t>Finally, the sections were restructured for a coherent all in one document.</a:t>
            </a:r>
          </a:p>
        </p:txBody>
      </p:sp>
      <p:sp>
        <p:nvSpPr>
          <p:cNvPr id="4" name="Slide Number Placeholder 3"/>
          <p:cNvSpPr>
            <a:spLocks noGrp="1"/>
          </p:cNvSpPr>
          <p:nvPr>
            <p:ph type="sldNum" sz="quarter" idx="5"/>
          </p:nvPr>
        </p:nvSpPr>
        <p:spPr/>
        <p:txBody>
          <a:bodyPr/>
          <a:lstStyle/>
          <a:p>
            <a:fld id="{DBBA5AC6-9B9F-49F0-BAE1-E9FA56720E6A}" type="slidenum">
              <a:rPr lang="en-US" smtClean="0"/>
              <a:pPr/>
              <a:t>17</a:t>
            </a:fld>
            <a:endParaRPr lang="en-US"/>
          </a:p>
        </p:txBody>
      </p:sp>
    </p:spTree>
    <p:extLst>
      <p:ext uri="{BB962C8B-B14F-4D97-AF65-F5344CB8AC3E}">
        <p14:creationId xmlns:p14="http://schemas.microsoft.com/office/powerpoint/2010/main" val="37223521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INPAS makes use of copyrighted material from IFRS for SMEs and IPSAS, with permission. </a:t>
            </a:r>
          </a:p>
          <a:p>
            <a:r>
              <a:rPr lang="en-US" dirty="0"/>
              <a:t>INPRF is grateful to the IFRS Foundation and the International Federation of Accountants (IFAC) for their support, and the licenses to use this material.</a:t>
            </a:r>
          </a:p>
        </p:txBody>
      </p:sp>
      <p:sp>
        <p:nvSpPr>
          <p:cNvPr id="4" name="Slide Number Placeholder 3"/>
          <p:cNvSpPr>
            <a:spLocks noGrp="1"/>
          </p:cNvSpPr>
          <p:nvPr>
            <p:ph type="sldNum" sz="quarter" idx="5"/>
          </p:nvPr>
        </p:nvSpPr>
        <p:spPr/>
        <p:txBody>
          <a:bodyPr/>
          <a:lstStyle/>
          <a:p>
            <a:fld id="{94A86038-276D-400D-BC82-8AD146838EAB}" type="slidenum">
              <a:rPr lang="en-US" smtClean="0"/>
              <a:t>18</a:t>
            </a:fld>
            <a:endParaRPr lang="en-US"/>
          </a:p>
        </p:txBody>
      </p:sp>
    </p:spTree>
    <p:extLst>
      <p:ext uri="{BB962C8B-B14F-4D97-AF65-F5344CB8AC3E}">
        <p14:creationId xmlns:p14="http://schemas.microsoft.com/office/powerpoint/2010/main" val="721972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INPAS was developed with input from volunteer advisory and reference groups</a:t>
            </a:r>
          </a:p>
          <a:p>
            <a:endParaRPr lang="en-US" dirty="0"/>
          </a:p>
          <a:p>
            <a:r>
              <a:rPr lang="en-US" dirty="0"/>
              <a:t>The Technical Advisory Group comprises national accounting standard setters from 13 countries – including some that had already developed their own nonprofit guidance (</a:t>
            </a:r>
            <a:r>
              <a:rPr lang="en-US" dirty="0" err="1"/>
              <a:t>eg</a:t>
            </a:r>
            <a:r>
              <a:rPr lang="en-US" dirty="0"/>
              <a:t> UK, US and Canada) as well as those with a keen interest in INPAS adoption (</a:t>
            </a:r>
            <a:r>
              <a:rPr lang="en-US" dirty="0" err="1"/>
              <a:t>eg</a:t>
            </a:r>
            <a:r>
              <a:rPr lang="en-US" dirty="0"/>
              <a:t> Kenya &amp; Bangladesh)</a:t>
            </a:r>
          </a:p>
          <a:p>
            <a:endParaRPr lang="en-US" dirty="0"/>
          </a:p>
          <a:p>
            <a:r>
              <a:rPr lang="en-US" dirty="0"/>
              <a:t>The Practitioner Advisory Group consists of NPOs, as well as auditors, consultants and researchers familiar with the real world of preparing, auditing and using NPO financial statements. The interplay between these two groups, each representing a range of diverse viewpoints, was vital for challenging and honing the proposals that were then put to public consultation. </a:t>
            </a:r>
          </a:p>
          <a:p>
            <a:endParaRPr lang="en-US" dirty="0"/>
          </a:p>
          <a:p>
            <a:r>
              <a:rPr lang="en-US" dirty="0"/>
              <a:t>Given that Donors are key users of NPO financial reports, and play a significant role in shaping reporting grant reporting requirements, their input remains essential, and the Donor Advisory Group gave vital input.</a:t>
            </a:r>
          </a:p>
          <a:p>
            <a:endParaRPr lang="en-US" dirty="0"/>
          </a:p>
          <a:p>
            <a:r>
              <a:rPr lang="en-US" dirty="0"/>
              <a:t>45 Country Champions support outreach in their respective contexts, languages and time zones, to ensure strong engagement and robust feedback to the public consultations.</a:t>
            </a:r>
          </a:p>
          <a:p>
            <a:endParaRPr lang="en-US" dirty="0"/>
          </a:p>
          <a:p>
            <a:r>
              <a:rPr lang="en-US" dirty="0"/>
              <a:t>  </a:t>
            </a:r>
          </a:p>
          <a:p>
            <a:r>
              <a:rPr lang="en-US" dirty="0"/>
              <a:t> </a:t>
            </a:r>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19</a:t>
            </a:fld>
            <a:endParaRPr lang="en-US"/>
          </a:p>
        </p:txBody>
      </p:sp>
    </p:spTree>
    <p:extLst>
      <p:ext uri="{BB962C8B-B14F-4D97-AF65-F5344CB8AC3E}">
        <p14:creationId xmlns:p14="http://schemas.microsoft.com/office/powerpoint/2010/main" val="1472061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members of the Donor Advisory Group include Government agencies including the UK and Canada, multilaterals such as the World Bank, and foundations from Europe, US &amp; Malaysia. </a:t>
            </a:r>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20</a:t>
            </a:fld>
            <a:endParaRPr lang="en-US"/>
          </a:p>
        </p:txBody>
      </p:sp>
    </p:spTree>
    <p:extLst>
      <p:ext uri="{BB962C8B-B14F-4D97-AF65-F5344CB8AC3E}">
        <p14:creationId xmlns:p14="http://schemas.microsoft.com/office/powerpoint/2010/main" val="4291133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process to develop INPAS involved publishing a consultation paper and three exposure drafts before issuing the final standard.</a:t>
            </a:r>
          </a:p>
          <a:p>
            <a:endParaRPr lang="en-US" dirty="0"/>
          </a:p>
          <a:p>
            <a:r>
              <a:rPr lang="en-US" dirty="0"/>
              <a:t>It cost nearly $4m over 6 years.</a:t>
            </a:r>
          </a:p>
          <a:p>
            <a:endParaRPr lang="en-US" dirty="0"/>
          </a:p>
          <a:p>
            <a:r>
              <a:rPr lang="en-US" dirty="0"/>
              <a:t>Respected individuals from the accountancy profession and non-profit sector, as well as other stakeholders, donated over 5,000 hours of professional time.</a:t>
            </a:r>
          </a:p>
          <a:p>
            <a:endParaRPr lang="en-US" dirty="0"/>
          </a:p>
          <a:p>
            <a:r>
              <a:rPr lang="en-US" dirty="0"/>
              <a:t>The advisors were vital in the development of proposals that were published for feedback from the public. With efforts from the country champions and others, a community was developed, with over 15,000 followers from 169 countries. </a:t>
            </a:r>
          </a:p>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21</a:t>
            </a:fld>
            <a:endParaRPr lang="en-US"/>
          </a:p>
        </p:txBody>
      </p:sp>
    </p:spTree>
    <p:extLst>
      <p:ext uri="{BB962C8B-B14F-4D97-AF65-F5344CB8AC3E}">
        <p14:creationId xmlns:p14="http://schemas.microsoft.com/office/powerpoint/2010/main" val="3562805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‘Exposure Draft’ is an early version of the text of an accounting standard, shared for public feedback as part of a structured consultation process with specific questions for respondents to answer.</a:t>
            </a:r>
          </a:p>
          <a:p>
            <a:endParaRPr lang="en-US" dirty="0"/>
          </a:p>
          <a:p>
            <a:r>
              <a:rPr lang="en-US" dirty="0"/>
              <a:t>The Exposure Draft of INPAS was published in 3 parts in 2022, 2023 and 2024 and received robust responses. </a:t>
            </a:r>
          </a:p>
          <a:p>
            <a:r>
              <a:rPr lang="en-US" dirty="0"/>
              <a:t>The quantity and diversity was impressive – with 549 responses from a range of stakeholders in 86 countries.</a:t>
            </a:r>
          </a:p>
          <a:p>
            <a:r>
              <a:rPr lang="en-GB" dirty="0"/>
              <a:t>The depth and quality was also noteworthy. Many respondents had engaged with the explainer videos and webinar events and consequently made informed and helpful comments.</a:t>
            </a:r>
          </a:p>
          <a:p>
            <a:endParaRPr lang="en-GB" dirty="0"/>
          </a:p>
          <a:p>
            <a:r>
              <a:rPr lang="en-GB" dirty="0"/>
              <a:t>There was strong support for a majority of proposals, and also useful input that resulted in changes being reflected before the final standard was published.</a:t>
            </a:r>
          </a:p>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22</a:t>
            </a:fld>
            <a:endParaRPr lang="en-US"/>
          </a:p>
        </p:txBody>
      </p:sp>
    </p:spTree>
    <p:extLst>
      <p:ext uri="{BB962C8B-B14F-4D97-AF65-F5344CB8AC3E}">
        <p14:creationId xmlns:p14="http://schemas.microsoft.com/office/powerpoint/2010/main" val="15373126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INPAS is valuable because of the benefit it brings for all stakeholders</a:t>
            </a:r>
            <a:endParaRPr lang="en-GB" dirty="0"/>
          </a:p>
          <a:p>
            <a:r>
              <a:rPr lang="en-GB" dirty="0"/>
              <a:t>Due to both internal or external pressures, Non-Profit Organisations are constantly striving to do more with less – to achieve more impact with each dollar.</a:t>
            </a:r>
          </a:p>
          <a:p>
            <a:endParaRPr lang="en-GB" dirty="0"/>
          </a:p>
          <a:p>
            <a:r>
              <a:rPr lang="en-US" dirty="0"/>
              <a:t>INPAS makes financial reporting easier and more effective, so that NPOs can raise funds and focus more efforts on their delivering their important missions.</a:t>
            </a:r>
          </a:p>
          <a:p>
            <a:endParaRPr lang="en-US" dirty="0"/>
          </a:p>
          <a:p>
            <a:r>
              <a:rPr lang="en-US" dirty="0"/>
              <a:t>There are benefits for ALL stakeholders</a:t>
            </a:r>
          </a:p>
          <a:p>
            <a:r>
              <a:rPr lang="en-US" dirty="0"/>
              <a:t>For NPOs: </a:t>
            </a:r>
            <a:r>
              <a:rPr lang="en-US" dirty="0" err="1"/>
              <a:t>Standardisation</a:t>
            </a:r>
            <a:r>
              <a:rPr lang="en-US" dirty="0"/>
              <a:t> of donor reporting formats saves time, and makes compliance easier. The changes to financial statement presentation and introduction of fund accounting make it easier for leaders to measure and manage financial sustainability. The credibility associated with meeting an international standard can also help NPOs to attract quality funding – including unrestricted funding and more fairer contribution to support costs.</a:t>
            </a:r>
          </a:p>
          <a:p>
            <a:endParaRPr lang="en-US" dirty="0"/>
          </a:p>
          <a:p>
            <a:r>
              <a:rPr lang="en-US" dirty="0"/>
              <a:t>For Funders: Clearer audit assurance helps build confidence about financial integrity. More relevant information in the financial statements and narrative report facilitates more informed decisions and smoother due diligence processes. And streamlined accountability for grants can result in quicker and more accurate grant reporting.</a:t>
            </a:r>
          </a:p>
          <a:p>
            <a:endParaRPr lang="en-US" dirty="0"/>
          </a:p>
          <a:p>
            <a:r>
              <a:rPr lang="en-US" dirty="0"/>
              <a:t>For Regultors: Civil Society and Non-Profits often provide essential complements to government efforts to meet the Sustainable Development Goals (SDGs). Appropriate sector oversight includes financial reporting, as highlighted in the Anti Money Laundering recommendations from the Financial Action Task Force.</a:t>
            </a:r>
          </a:p>
          <a:p>
            <a:endParaRPr lang="en-US" dirty="0"/>
          </a:p>
          <a:p>
            <a:r>
              <a:rPr lang="en-US" dirty="0"/>
              <a:t>For Auditors: Auditors play an vital role in building trust and confidence with external stakeholders. INPAS provides a clear, consistent framework to audit against, reducing ambiguity and increasing audit quality.</a:t>
            </a:r>
          </a:p>
          <a:p>
            <a:endParaRPr lang="en-US" dirty="0"/>
          </a:p>
          <a:p>
            <a:r>
              <a:rPr lang="en-US" dirty="0"/>
              <a:t> </a:t>
            </a:r>
          </a:p>
          <a:p>
            <a:endParaRPr lang="en-US" dirty="0"/>
          </a:p>
        </p:txBody>
      </p:sp>
      <p:sp>
        <p:nvSpPr>
          <p:cNvPr id="4" name="Slide Number Placeholder 3"/>
          <p:cNvSpPr>
            <a:spLocks noGrp="1"/>
          </p:cNvSpPr>
          <p:nvPr>
            <p:ph type="sldNum" sz="quarter" idx="5"/>
          </p:nvPr>
        </p:nvSpPr>
        <p:spPr/>
        <p:txBody>
          <a:bodyPr/>
          <a:lstStyle/>
          <a:p>
            <a:fld id="{DBBA5AC6-9B9F-49F0-BAE1-E9FA56720E6A}" type="slidenum">
              <a:rPr lang="en-US" smtClean="0"/>
              <a:t>23</a:t>
            </a:fld>
            <a:endParaRPr lang="en-US"/>
          </a:p>
        </p:txBody>
      </p:sp>
    </p:spTree>
    <p:extLst>
      <p:ext uri="{BB962C8B-B14F-4D97-AF65-F5344CB8AC3E}">
        <p14:creationId xmlns:p14="http://schemas.microsoft.com/office/powerpoint/2010/main" val="37026027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A0DFA-9913-6875-E53E-C3693CE997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DE43F4-9769-46E7-9C20-FA7936F4FA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24B505-2302-9FDC-44AC-581786D439E4}"/>
              </a:ext>
            </a:extLst>
          </p:cNvPr>
          <p:cNvSpPr>
            <a:spLocks noGrp="1"/>
          </p:cNvSpPr>
          <p:nvPr>
            <p:ph type="body" idx="1"/>
          </p:nvPr>
        </p:nvSpPr>
        <p:spPr/>
        <p:txBody>
          <a:bodyPr/>
          <a:lstStyle/>
          <a:p>
            <a:r>
              <a:rPr lang="en-US" dirty="0"/>
              <a:t>We will taker closer look at what is in INPAS, and how it gets adopted.</a:t>
            </a:r>
            <a:endParaRPr lang="en-GB" dirty="0"/>
          </a:p>
        </p:txBody>
      </p:sp>
      <p:sp>
        <p:nvSpPr>
          <p:cNvPr id="4" name="Slide Number Placeholder 3">
            <a:extLst>
              <a:ext uri="{FF2B5EF4-FFF2-40B4-BE49-F238E27FC236}">
                <a16:creationId xmlns:a16="http://schemas.microsoft.com/office/drawing/2014/main" id="{8CC5157E-9EC4-1DB2-2858-1AED973B52F8}"/>
              </a:ext>
            </a:extLst>
          </p:cNvPr>
          <p:cNvSpPr>
            <a:spLocks noGrp="1"/>
          </p:cNvSpPr>
          <p:nvPr>
            <p:ph type="sldNum" sz="quarter" idx="5"/>
          </p:nvPr>
        </p:nvSpPr>
        <p:spPr/>
        <p:txBody>
          <a:bodyPr/>
          <a:lstStyle/>
          <a:p>
            <a:fld id="{DBBA5AC6-9B9F-49F0-BAE1-E9FA56720E6A}" type="slidenum">
              <a:rPr lang="en-US" smtClean="0"/>
              <a:t>24</a:t>
            </a:fld>
            <a:endParaRPr lang="en-US"/>
          </a:p>
        </p:txBody>
      </p:sp>
    </p:spTree>
    <p:extLst>
      <p:ext uri="{BB962C8B-B14F-4D97-AF65-F5344CB8AC3E}">
        <p14:creationId xmlns:p14="http://schemas.microsoft.com/office/powerpoint/2010/main" val="8176947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sections in the </a:t>
            </a:r>
            <a:r>
              <a:rPr lang="en-US" i="1" dirty="0"/>
              <a:t>IFRS for SMEs</a:t>
            </a:r>
            <a:r>
              <a:rPr lang="en-US" dirty="0"/>
              <a:t> Accounting Standard were re-structured into the following groups. The Annex to INPAS shows the mapping of the sections.</a:t>
            </a:r>
          </a:p>
          <a:p>
            <a:r>
              <a:rPr lang="en-US" dirty="0"/>
              <a:t>There are sections in each group – for example Section A2 Concepts and Pervasive Principles, or Section D3 Fundraising costs</a:t>
            </a:r>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25</a:t>
            </a:fld>
            <a:endParaRPr lang="en-US"/>
          </a:p>
        </p:txBody>
      </p:sp>
    </p:spTree>
    <p:extLst>
      <p:ext uri="{BB962C8B-B14F-4D97-AF65-F5344CB8AC3E}">
        <p14:creationId xmlns:p14="http://schemas.microsoft.com/office/powerpoint/2010/main" val="20656047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600"/>
              </a:spcBef>
              <a:buFont typeface="Arial" panose="020B0604020202020204" pitchFamily="34" charset="0"/>
              <a:buNone/>
            </a:pP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There is some brand new content in INPAS – the kay areas are shown here.</a:t>
            </a:r>
          </a:p>
          <a:p>
            <a:pPr marL="0" indent="0">
              <a:spcBef>
                <a:spcPts val="600"/>
              </a:spcBef>
              <a:buFont typeface="Arial" panose="020B0604020202020204" pitchFamily="34" charset="0"/>
              <a:buNone/>
            </a:pPr>
            <a:endPar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spcBef>
                <a:spcPts val="600"/>
              </a:spcBef>
              <a:buFont typeface="Arial" panose="020B0604020202020204" pitchFamily="34" charset="0"/>
              <a:buChar char="•"/>
            </a:pP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Characteristics that describe which entities are NPOs (A1)</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Narrative reporting requirements for all NPOs, and the principles to be followed (A3)</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Fund accounting – identifying funds and when those funds are restricted, what can be charged to a fund, and disclosures (B8); </a:t>
            </a:r>
          </a:p>
          <a:p>
            <a:pPr marL="285750" indent="-285750">
              <a:spcBef>
                <a:spcPts val="600"/>
              </a:spcBef>
              <a:buFont typeface="Arial" panose="020B0604020202020204" pitchFamily="34" charset="0"/>
              <a:buChar char="•"/>
            </a:pP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Recognition and measurement of revenue from grants and donations, including donations in kind, and permitted exceptions (C1); </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GB"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Presentation and disclosures relating to of expenses - by nature, function or a mixture (D1)</a:t>
            </a:r>
            <a:endPar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spcBef>
                <a:spcPts val="600"/>
              </a:spcBef>
              <a:buFont typeface="Arial" panose="020B0604020202020204" pitchFamily="34" charset="0"/>
              <a:buChar char="•"/>
            </a:pP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Recognition and measurement of grants made to individuals and organisations (D2); </a:t>
            </a:r>
          </a:p>
          <a:p>
            <a:pPr marL="285750" indent="-285750">
              <a:spcBef>
                <a:spcPts val="600"/>
              </a:spcBef>
              <a:buFont typeface="Arial" panose="020B0604020202020204" pitchFamily="34" charset="0"/>
              <a:buChar char="•"/>
            </a:pP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Definition and presentation of fundraising costs (D3);</a:t>
            </a:r>
          </a:p>
          <a:p>
            <a:pPr marL="285750" indent="-285750">
              <a:spcBef>
                <a:spcPts val="600"/>
              </a:spcBef>
              <a:buFont typeface="Arial" panose="020B0604020202020204" pitchFamily="34" charset="0"/>
              <a:buChar char="•"/>
            </a:pP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Describing control (in the absence of shares) that would require combined or consolidated financial statements (G1), and</a:t>
            </a:r>
          </a:p>
          <a:p>
            <a:pPr marL="285750" indent="-285750">
              <a:spcBef>
                <a:spcPts val="600"/>
              </a:spcBef>
              <a:buFont typeface="Arial" panose="020B0604020202020204" pitchFamily="34" charset="0"/>
              <a:buChar char="•"/>
            </a:pP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Information needed where NPOs use INPAS Practice Guide 1 – </a:t>
            </a:r>
            <a:r>
              <a:rPr lang="en-GB" i="1" dirty="0">
                <a:solidFill>
                  <a:schemeClr val="tx1"/>
                </a:solidFill>
                <a:latin typeface="Open Sans" panose="020B0606030504020204" pitchFamily="34" charset="0"/>
                <a:ea typeface="Open Sans" panose="020B0606030504020204" pitchFamily="34" charset="0"/>
                <a:cs typeface="Open Sans" panose="020B0606030504020204" pitchFamily="34" charset="0"/>
              </a:rPr>
              <a:t>Harmonised grant reporting</a:t>
            </a: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 (H4)</a:t>
            </a:r>
          </a:p>
        </p:txBody>
      </p:sp>
      <p:sp>
        <p:nvSpPr>
          <p:cNvPr id="4" name="Slide Number Placeholder 3"/>
          <p:cNvSpPr>
            <a:spLocks noGrp="1"/>
          </p:cNvSpPr>
          <p:nvPr>
            <p:ph type="sldNum" sz="quarter" idx="5"/>
          </p:nvPr>
        </p:nvSpPr>
        <p:spPr/>
        <p:txBody>
          <a:bodyPr/>
          <a:lstStyle/>
          <a:p>
            <a:fld id="{DBBA5AC6-9B9F-49F0-BAE1-E9FA56720E6A}" type="slidenum">
              <a:rPr lang="en-US" smtClean="0"/>
              <a:t>26</a:t>
            </a:fld>
            <a:endParaRPr lang="en-US"/>
          </a:p>
        </p:txBody>
      </p:sp>
    </p:spTree>
    <p:extLst>
      <p:ext uri="{BB962C8B-B14F-4D97-AF65-F5344CB8AC3E}">
        <p14:creationId xmlns:p14="http://schemas.microsoft.com/office/powerpoint/2010/main" val="30119978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terminology has been replaced to make sure the words used are relevant for the sector.</a:t>
            </a:r>
          </a:p>
          <a:p>
            <a:endParaRPr lang="en-US" dirty="0"/>
          </a:p>
          <a:p>
            <a:r>
              <a:rPr lang="en-US" dirty="0"/>
              <a:t>Profit or loss has been replaced with surplus or deficit – which doesn’t carry the same association with financial performance. Surpluses or deficits in a particular year could ben driven simply by timing differences between income and expenditure, rather than excellent or poor financial performance. </a:t>
            </a:r>
          </a:p>
          <a:p>
            <a:endParaRPr lang="en-US" dirty="0"/>
          </a:p>
          <a:p>
            <a:r>
              <a:rPr lang="en-US" dirty="0"/>
              <a:t>Subsidiary and parent are replaced by controlled entity and controlling NPO, </a:t>
            </a:r>
            <a:r>
              <a:rPr lang="en-US" dirty="0" err="1"/>
              <a:t>recognising</a:t>
            </a:r>
            <a:r>
              <a:rPr lang="en-US" dirty="0"/>
              <a:t> that control of an NPO by another entity usually arises through mechanisms other than shareholdings. </a:t>
            </a:r>
          </a:p>
          <a:p>
            <a:endParaRPr lang="en-US" dirty="0"/>
          </a:p>
          <a:p>
            <a:r>
              <a:rPr lang="en-US" dirty="0"/>
              <a:t>‘Equity‘ means two distinct things in English. Firstly it’s the financial statement element, that is the credits on the balance sheet that are not liabilities. In INPAS this is called net assets, because it is equal in value to assets minus liabilities.</a:t>
            </a:r>
          </a:p>
          <a:p>
            <a:endParaRPr lang="en-US" dirty="0"/>
          </a:p>
          <a:p>
            <a:r>
              <a:rPr lang="en-US" dirty="0"/>
              <a:t> The other meaning of equity is when an investor has an interest, say shares, that give it a right to a share of the net assets upon dissolution. This type of equity is expected to be rare, but we were made aware of examples, </a:t>
            </a:r>
            <a:r>
              <a:rPr lang="en-US" dirty="0" err="1"/>
              <a:t>eg</a:t>
            </a:r>
            <a:r>
              <a:rPr lang="en-US" dirty="0"/>
              <a:t> where founders have to provide a nominal amount of equity in order to establish the </a:t>
            </a:r>
            <a:r>
              <a:rPr lang="en-US" dirty="0" err="1"/>
              <a:t>entity.This</a:t>
            </a:r>
            <a:r>
              <a:rPr lang="en-US" dirty="0"/>
              <a:t> is called ‘equity claims’</a:t>
            </a:r>
            <a:r>
              <a:rPr lang="en-GB" dirty="0"/>
              <a:t> in INPAS.</a:t>
            </a:r>
          </a:p>
          <a:p>
            <a:endParaRPr lang="en-GB" dirty="0"/>
          </a:p>
          <a:p>
            <a:r>
              <a:rPr lang="en-GB" dirty="0"/>
              <a:t>IFRS for SMEs Accounting Standard, includes the term ‘cash generating unit’, particularly with reference to asset impairment. Since in INPAS, assets may have value because of their service potential rather than cash generating potential, this has been renamed simply ‘operating unit’.</a:t>
            </a:r>
          </a:p>
          <a:p>
            <a:endParaRPr lang="en-GB" dirty="0"/>
          </a:p>
          <a:p>
            <a:r>
              <a:rPr lang="en-GB" dirty="0"/>
              <a:t>Finally, in the rare cases where distributions are made to the holders of equity claims, the term dividends is not used.</a:t>
            </a:r>
          </a:p>
          <a:p>
            <a:endParaRPr lang="en-US" dirty="0"/>
          </a:p>
        </p:txBody>
      </p:sp>
      <p:sp>
        <p:nvSpPr>
          <p:cNvPr id="4" name="Slide Number Placeholder 3"/>
          <p:cNvSpPr>
            <a:spLocks noGrp="1"/>
          </p:cNvSpPr>
          <p:nvPr>
            <p:ph type="sldNum" sz="quarter" idx="5"/>
          </p:nvPr>
        </p:nvSpPr>
        <p:spPr/>
        <p:txBody>
          <a:bodyPr/>
          <a:lstStyle/>
          <a:p>
            <a:fld id="{DBBA5AC6-9B9F-49F0-BAE1-E9FA56720E6A}" type="slidenum">
              <a:rPr lang="en-US" smtClean="0"/>
              <a:t>27</a:t>
            </a:fld>
            <a:endParaRPr lang="en-US"/>
          </a:p>
        </p:txBody>
      </p:sp>
    </p:spTree>
    <p:extLst>
      <p:ext uri="{BB962C8B-B14F-4D97-AF65-F5344CB8AC3E}">
        <p14:creationId xmlns:p14="http://schemas.microsoft.com/office/powerpoint/2010/main" val="24629297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some changes to the names of the primary financial statements</a:t>
            </a:r>
          </a:p>
          <a:p>
            <a:endParaRPr lang="en-US" dirty="0"/>
          </a:p>
          <a:p>
            <a:r>
              <a:rPr lang="en-US" dirty="0"/>
              <a:t>The statement of financial position, or balance sheet, is unchanged, as is the statement of cashflows.</a:t>
            </a:r>
          </a:p>
          <a:p>
            <a:endParaRPr lang="en-US" dirty="0"/>
          </a:p>
          <a:p>
            <a:r>
              <a:rPr lang="en-US" dirty="0"/>
              <a:t>The Income Statement has been renamed the Statement of Income and Expenses. INPAS does not allow the option for a single statement of comprehensive income.</a:t>
            </a:r>
          </a:p>
          <a:p>
            <a:endParaRPr lang="en-US" dirty="0"/>
          </a:p>
          <a:p>
            <a:r>
              <a:rPr lang="en-US" dirty="0"/>
              <a:t>The Statement of Changes in Net Assets is a requirement and is renamed from the Statement of changes in Equity.</a:t>
            </a:r>
          </a:p>
        </p:txBody>
      </p:sp>
      <p:sp>
        <p:nvSpPr>
          <p:cNvPr id="4" name="Slide Number Placeholder 3"/>
          <p:cNvSpPr>
            <a:spLocks noGrp="1"/>
          </p:cNvSpPr>
          <p:nvPr>
            <p:ph type="sldNum" sz="quarter" idx="5"/>
          </p:nvPr>
        </p:nvSpPr>
        <p:spPr/>
        <p:txBody>
          <a:bodyPr/>
          <a:lstStyle/>
          <a:p>
            <a:fld id="{DBBA5AC6-9B9F-49F0-BAE1-E9FA56720E6A}" type="slidenum">
              <a:rPr lang="en-US" smtClean="0"/>
              <a:t>28</a:t>
            </a:fld>
            <a:endParaRPr lang="en-US"/>
          </a:p>
        </p:txBody>
      </p:sp>
    </p:spTree>
    <p:extLst>
      <p:ext uri="{BB962C8B-B14F-4D97-AF65-F5344CB8AC3E}">
        <p14:creationId xmlns:p14="http://schemas.microsoft.com/office/powerpoint/2010/main" val="7643978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going into much detail, this slide gives the highlights of some of the modifications that have been made to address NPO specific issues.</a:t>
            </a:r>
          </a:p>
          <a:p>
            <a:endParaRPr lang="en-US" dirty="0"/>
          </a:p>
          <a:p>
            <a:r>
              <a:rPr lang="en-US" dirty="0"/>
              <a:t>For example:</a:t>
            </a:r>
          </a:p>
          <a:p>
            <a:r>
              <a:rPr lang="en-US" dirty="0"/>
              <a:t>The presentation of exchange gains and losses is impacted by fund accounting.</a:t>
            </a:r>
          </a:p>
          <a:p>
            <a:r>
              <a:rPr lang="en-US" dirty="0"/>
              <a:t>NPOs often carry inventory, </a:t>
            </a:r>
            <a:r>
              <a:rPr lang="en-US" dirty="0" err="1"/>
              <a:t>eg</a:t>
            </a:r>
            <a:r>
              <a:rPr lang="en-US" dirty="0"/>
              <a:t> medical supplies, to be used or distributed, rather than sold. So there is guidance about how to value them.</a:t>
            </a:r>
          </a:p>
          <a:p>
            <a:r>
              <a:rPr lang="en-GB" dirty="0"/>
              <a:t>When NPOs receive donations of fixed assets, there is guidance about how to estimate the deemed cost.</a:t>
            </a:r>
          </a:p>
          <a:p>
            <a:r>
              <a:rPr lang="en-GB" dirty="0"/>
              <a:t>There are some additional disclosure requirements relating to expenses reimbursement for governing body members</a:t>
            </a:r>
          </a:p>
          <a:p>
            <a:endParaRPr lang="en-GB" dirty="0"/>
          </a:p>
          <a:p>
            <a:endParaRPr lang="en-GB" dirty="0"/>
          </a:p>
        </p:txBody>
      </p:sp>
      <p:sp>
        <p:nvSpPr>
          <p:cNvPr id="4" name="Slide Number Placeholder 3"/>
          <p:cNvSpPr>
            <a:spLocks noGrp="1"/>
          </p:cNvSpPr>
          <p:nvPr>
            <p:ph type="sldNum" sz="quarter" idx="5"/>
          </p:nvPr>
        </p:nvSpPr>
        <p:spPr/>
        <p:txBody>
          <a:bodyPr/>
          <a:lstStyle/>
          <a:p>
            <a:fld id="{DBBA5AC6-9B9F-49F0-BAE1-E9FA56720E6A}" type="slidenum">
              <a:rPr lang="en-US" smtClean="0"/>
              <a:t>29</a:t>
            </a:fld>
            <a:endParaRPr lang="en-US"/>
          </a:p>
        </p:txBody>
      </p:sp>
    </p:spTree>
    <p:extLst>
      <p:ext uri="{BB962C8B-B14F-4D97-AF65-F5344CB8AC3E}">
        <p14:creationId xmlns:p14="http://schemas.microsoft.com/office/powerpoint/2010/main" val="2921564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3CD25-5376-32B1-0CDD-D7CEEC641D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E6E570-359F-4104-B999-5A36D7CD48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98633E-A91A-4D40-5D7C-F9F925C034B4}"/>
              </a:ext>
            </a:extLst>
          </p:cNvPr>
          <p:cNvSpPr>
            <a:spLocks noGrp="1"/>
          </p:cNvSpPr>
          <p:nvPr>
            <p:ph type="body" idx="1"/>
          </p:nvPr>
        </p:nvSpPr>
        <p:spPr/>
        <p:txBody>
          <a:bodyPr/>
          <a:lstStyle/>
          <a:p>
            <a:r>
              <a:rPr lang="en-US" dirty="0"/>
              <a:t>We have seen what is INPAS, and the benefits of adopting it.</a:t>
            </a:r>
          </a:p>
          <a:p>
            <a:endParaRPr lang="en-US" dirty="0"/>
          </a:p>
          <a:p>
            <a:r>
              <a:rPr lang="en-US" dirty="0"/>
              <a:t>INPAS is available for free download and use with immediate effect</a:t>
            </a:r>
          </a:p>
          <a:p>
            <a:r>
              <a:rPr lang="en-US" dirty="0"/>
              <a:t>NPOs – may wish to check with their auditors if voluntary adoption is permitted in your jurisdiction</a:t>
            </a:r>
          </a:p>
          <a:p>
            <a:endParaRPr lang="en-US" dirty="0"/>
          </a:p>
          <a:p>
            <a:r>
              <a:rPr lang="en-US" dirty="0"/>
              <a:t>Regulators / national standard setters – if you are interested in allowing or requiring adoption of INPAS by NPOs in your jurisdiction, please apply for a licence.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Visit the website https://www.inprf.org/adopting-inpas/ for more information and resources</a:t>
            </a:r>
          </a:p>
        </p:txBody>
      </p:sp>
      <p:sp>
        <p:nvSpPr>
          <p:cNvPr id="4" name="Slide Number Placeholder 3">
            <a:extLst>
              <a:ext uri="{FF2B5EF4-FFF2-40B4-BE49-F238E27FC236}">
                <a16:creationId xmlns:a16="http://schemas.microsoft.com/office/drawing/2014/main" id="{A5F1DFC0-A2E3-5A14-36A6-F0EAED583599}"/>
              </a:ext>
            </a:extLst>
          </p:cNvPr>
          <p:cNvSpPr>
            <a:spLocks noGrp="1"/>
          </p:cNvSpPr>
          <p:nvPr>
            <p:ph type="sldNum" sz="quarter" idx="5"/>
          </p:nvPr>
        </p:nvSpPr>
        <p:spPr/>
        <p:txBody>
          <a:bodyPr/>
          <a:lstStyle/>
          <a:p>
            <a:fld id="{94A86038-276D-400D-BC82-8AD146838EAB}" type="slidenum">
              <a:rPr lang="en-GB" smtClean="0"/>
              <a:t>30</a:t>
            </a:fld>
            <a:endParaRPr lang="en-GB"/>
          </a:p>
        </p:txBody>
      </p:sp>
    </p:spTree>
    <p:extLst>
      <p:ext uri="{BB962C8B-B14F-4D97-AF65-F5344CB8AC3E}">
        <p14:creationId xmlns:p14="http://schemas.microsoft.com/office/powerpoint/2010/main" val="12644054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useful links for further information.</a:t>
            </a:r>
          </a:p>
          <a:p>
            <a:endParaRPr lang="en-US" dirty="0"/>
          </a:p>
          <a:p>
            <a:r>
              <a:rPr lang="en-US" dirty="0"/>
              <a:t>You can view the video, visit the website, download the standard, read the FAQ, follow us on social media, find other ways to get involved, such as joining a community of practice, or get in touch with the team directly.</a:t>
            </a:r>
          </a:p>
          <a:p>
            <a:endParaRPr lang="en-US" dirty="0"/>
          </a:p>
          <a:p>
            <a:r>
              <a:rPr lang="en-US" dirty="0"/>
              <a:t>Thank you!</a:t>
            </a:r>
          </a:p>
        </p:txBody>
      </p:sp>
      <p:sp>
        <p:nvSpPr>
          <p:cNvPr id="4" name="Slide Number Placeholder 3"/>
          <p:cNvSpPr>
            <a:spLocks noGrp="1"/>
          </p:cNvSpPr>
          <p:nvPr>
            <p:ph type="sldNum" sz="quarter" idx="5"/>
          </p:nvPr>
        </p:nvSpPr>
        <p:spPr/>
        <p:txBody>
          <a:bodyPr/>
          <a:lstStyle/>
          <a:p>
            <a:fld id="{94A86038-276D-400D-BC82-8AD146838EAB}" type="slidenum">
              <a:rPr lang="en-US" smtClean="0"/>
              <a:t>31</a:t>
            </a:fld>
            <a:endParaRPr lang="en-US"/>
          </a:p>
        </p:txBody>
      </p:sp>
    </p:spTree>
    <p:extLst>
      <p:ext uri="{BB962C8B-B14F-4D97-AF65-F5344CB8AC3E}">
        <p14:creationId xmlns:p14="http://schemas.microsoft.com/office/powerpoint/2010/main" val="38801043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76700" y="2503487"/>
            <a:ext cx="8153400" cy="2387600"/>
          </a:xfrm>
        </p:spPr>
        <p:txBody>
          <a:bodyPr anchor="b"/>
          <a:lstStyle>
            <a:lvl1pPr algn="ctr">
              <a:defRPr sz="6000"/>
            </a:lvl1pPr>
          </a:lstStyle>
          <a:p>
            <a:r>
              <a:rPr lang="en-US"/>
              <a:t>Click to edit Master title style</a:t>
            </a:r>
          </a:p>
        </p:txBody>
      </p:sp>
      <p:pic>
        <p:nvPicPr>
          <p:cNvPr id="9" name="Picture 8">
            <a:extLst>
              <a:ext uri="{FF2B5EF4-FFF2-40B4-BE49-F238E27FC236}">
                <a16:creationId xmlns:a16="http://schemas.microsoft.com/office/drawing/2014/main" id="{CD956887-EB50-1864-F05B-A7691EB3F674}"/>
              </a:ext>
            </a:extLst>
          </p:cNvPr>
          <p:cNvPicPr>
            <a:picLocks noChangeAspect="1"/>
          </p:cNvPicPr>
          <p:nvPr userDrawn="1"/>
        </p:nvPicPr>
        <p:blipFill>
          <a:blip r:embed="rId2"/>
          <a:stretch>
            <a:fillRect/>
          </a:stretch>
        </p:blipFill>
        <p:spPr>
          <a:xfrm>
            <a:off x="838200" y="1603584"/>
            <a:ext cx="4114800" cy="4207381"/>
          </a:xfrm>
          <a:prstGeom prst="rect">
            <a:avLst/>
          </a:prstGeom>
        </p:spPr>
      </p:pic>
      <p:pic>
        <p:nvPicPr>
          <p:cNvPr id="5" name="Picture 4">
            <a:extLst>
              <a:ext uri="{FF2B5EF4-FFF2-40B4-BE49-F238E27FC236}">
                <a16:creationId xmlns:a16="http://schemas.microsoft.com/office/drawing/2014/main" id="{95E1DFD3-7126-9CA9-4BD4-0B9AB599A3F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0726" t="32635" r="9598" b="29830"/>
          <a:stretch>
            <a:fillRect/>
          </a:stretch>
        </p:blipFill>
        <p:spPr>
          <a:xfrm>
            <a:off x="9667066" y="50493"/>
            <a:ext cx="2524934" cy="771397"/>
          </a:xfrm>
          <a:prstGeom prst="rect">
            <a:avLst/>
          </a:prstGeom>
        </p:spPr>
      </p:pic>
    </p:spTree>
    <p:extLst>
      <p:ext uri="{BB962C8B-B14F-4D97-AF65-F5344CB8AC3E}">
        <p14:creationId xmlns:p14="http://schemas.microsoft.com/office/powerpoint/2010/main" val="2014816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latin typeface="Open Sans Light" panose="020B0306030504020204" pitchFamily="34" charset="0"/>
                <a:ea typeface="Open Sans Light" panose="020B0306030504020204" pitchFamily="34" charset="0"/>
                <a:cs typeface="Open Sans Light" panose="020B0306030504020204" pitchFamily="34" charset="0"/>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2C760152-47A0-1AD7-81F4-35664170C37A}"/>
              </a:ext>
            </a:extLst>
          </p:cNvPr>
          <p:cNvPicPr>
            <a:picLocks noChangeAspect="1"/>
          </p:cNvPicPr>
          <p:nvPr userDrawn="1"/>
        </p:nvPicPr>
        <p:blipFill>
          <a:blip r:embed="rId2"/>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2166006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8E7692D0-221B-3755-9F18-4CA421A43B07}"/>
              </a:ext>
            </a:extLst>
          </p:cNvPr>
          <p:cNvPicPr>
            <a:picLocks noChangeAspect="1"/>
          </p:cNvPicPr>
          <p:nvPr userDrawn="1"/>
        </p:nvPicPr>
        <p:blipFill>
          <a:blip r:embed="rId2"/>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3325184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80B44D8B-6360-0E43-3DC2-B6EA1FD234AA}"/>
              </a:ext>
            </a:extLst>
          </p:cNvPr>
          <p:cNvPicPr>
            <a:picLocks noChangeAspect="1"/>
          </p:cNvPicPr>
          <p:nvPr userDrawn="1"/>
        </p:nvPicPr>
        <p:blipFill>
          <a:blip r:embed="rId2"/>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3804371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a:extLst>
              <a:ext uri="{FF2B5EF4-FFF2-40B4-BE49-F238E27FC236}">
                <a16:creationId xmlns:a16="http://schemas.microsoft.com/office/drawing/2014/main" id="{EB7C0C86-3C19-1DC6-ED09-0EA1D53F42C2}"/>
              </a:ext>
            </a:extLst>
          </p:cNvPr>
          <p:cNvPicPr>
            <a:picLocks noChangeAspect="1"/>
          </p:cNvPicPr>
          <p:nvPr userDrawn="1"/>
        </p:nvPicPr>
        <p:blipFill>
          <a:blip r:embed="rId2"/>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3431029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8BB823-720A-5758-1D22-944855CF1F6F}"/>
              </a:ext>
            </a:extLst>
          </p:cNvPr>
          <p:cNvPicPr>
            <a:picLocks noChangeAspect="1"/>
          </p:cNvPicPr>
          <p:nvPr userDrawn="1"/>
        </p:nvPicPr>
        <p:blipFill>
          <a:blip r:embed="rId2"/>
          <a:stretch>
            <a:fillRect/>
          </a:stretch>
        </p:blipFill>
        <p:spPr>
          <a:xfrm>
            <a:off x="10764078" y="136525"/>
            <a:ext cx="1303843" cy="1333178"/>
          </a:xfrm>
          <a:prstGeom prst="rect">
            <a:avLst/>
          </a:prstGeom>
        </p:spPr>
      </p:pic>
    </p:spTree>
    <p:extLst>
      <p:ext uri="{BB962C8B-B14F-4D97-AF65-F5344CB8AC3E}">
        <p14:creationId xmlns:p14="http://schemas.microsoft.com/office/powerpoint/2010/main" val="19727476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p:txBody>
      </p:sp>
      <p:sp>
        <p:nvSpPr>
          <p:cNvPr id="8" name="Rectangle 7">
            <a:extLst>
              <a:ext uri="{FF2B5EF4-FFF2-40B4-BE49-F238E27FC236}">
                <a16:creationId xmlns:a16="http://schemas.microsoft.com/office/drawing/2014/main" id="{CE9DE155-D17D-466B-BFAE-D4F8C9B1FB89}"/>
              </a:ext>
            </a:extLst>
          </p:cNvPr>
          <p:cNvSpPr/>
          <p:nvPr userDrawn="1"/>
        </p:nvSpPr>
        <p:spPr>
          <a:xfrm>
            <a:off x="0" y="1096773"/>
            <a:ext cx="213299" cy="4994175"/>
          </a:xfrm>
          <a:prstGeom prst="rect">
            <a:avLst/>
          </a:prstGeom>
          <a:solidFill>
            <a:srgbClr val="0C2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3" name="Rectangle 12">
            <a:extLst>
              <a:ext uri="{FF2B5EF4-FFF2-40B4-BE49-F238E27FC236}">
                <a16:creationId xmlns:a16="http://schemas.microsoft.com/office/drawing/2014/main" id="{A983B366-36B8-4EA6-88C4-F86501745405}"/>
              </a:ext>
            </a:extLst>
          </p:cNvPr>
          <p:cNvSpPr/>
          <p:nvPr userDrawn="1"/>
        </p:nvSpPr>
        <p:spPr>
          <a:xfrm>
            <a:off x="213299" y="1825625"/>
            <a:ext cx="192227" cy="3622487"/>
          </a:xfrm>
          <a:prstGeom prst="rect">
            <a:avLst/>
          </a:prstGeom>
          <a:solidFill>
            <a:srgbClr val="56A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269327540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5" r:id="rId3"/>
    <p:sldLayoutId id="2147483676" r:id="rId4"/>
    <p:sldLayoutId id="2147483677"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Work Sans SemiBold" panose="000007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cab.org.uk/international-study-into-financial-reporting-for-not-for-profit-organisations/"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9.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s://www.inprf.org/technical-advisory-group/" TargetMode="External"/><Relationship Id="rId7"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inprf.org/country-champions/" TargetMode="External"/><Relationship Id="rId5" Type="http://schemas.openxmlformats.org/officeDocument/2006/relationships/hyperlink" Target="https://www.inprf.org/donor-advisory-group/" TargetMode="External"/><Relationship Id="rId10" Type="http://schemas.openxmlformats.org/officeDocument/2006/relationships/image" Target="../media/image25.png"/><Relationship Id="rId4" Type="http://schemas.openxmlformats.org/officeDocument/2006/relationships/hyperlink" Target="https://www.inprf.org/practitioner-advisory-group/" TargetMode="External"/><Relationship Id="rId9" Type="http://schemas.openxmlformats.org/officeDocument/2006/relationships/image" Target="../media/image24.png"/></Relationships>
</file>

<file path=ppt/slides/_rels/slide20.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jpg"/><Relationship Id="rId12"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jp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www.inprf.org/adopting-inpas/"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8" Type="http://schemas.openxmlformats.org/officeDocument/2006/relationships/hyperlink" Target="https://www.youtube.com/@INPRF-INPAS" TargetMode="External"/><Relationship Id="rId3" Type="http://schemas.openxmlformats.org/officeDocument/2006/relationships/hyperlink" Target="https://youtu.be/ZxBEd2qfWs4" TargetMode="External"/><Relationship Id="rId7" Type="http://schemas.openxmlformats.org/officeDocument/2006/relationships/hyperlink" Target="https://www.inprf.org/faq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www.inprf.org/download-inpas-pg1/" TargetMode="External"/><Relationship Id="rId11" Type="http://schemas.openxmlformats.org/officeDocument/2006/relationships/hyperlink" Target="https://www.inprf.org/meet-the-team/" TargetMode="External"/><Relationship Id="rId5" Type="http://schemas.openxmlformats.org/officeDocument/2006/relationships/hyperlink" Target="https://www.inprf.org/exploring-inpas/" TargetMode="External"/><Relationship Id="rId10" Type="http://schemas.openxmlformats.org/officeDocument/2006/relationships/hyperlink" Target="https://www.inprf.org/get-involved/" TargetMode="External"/><Relationship Id="rId4" Type="http://schemas.openxmlformats.org/officeDocument/2006/relationships/hyperlink" Target="http://www.inprf.org/" TargetMode="External"/><Relationship Id="rId9" Type="http://schemas.openxmlformats.org/officeDocument/2006/relationships/hyperlink" Target="https://www.linkedin.com/company/3740652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29860-9988-92A9-F648-CF1176D238B9}"/>
              </a:ext>
            </a:extLst>
          </p:cNvPr>
          <p:cNvSpPr>
            <a:spLocks noGrp="1"/>
          </p:cNvSpPr>
          <p:nvPr>
            <p:ph type="ctrTitle"/>
          </p:nvPr>
        </p:nvSpPr>
        <p:spPr>
          <a:xfrm>
            <a:off x="4368902" y="2912198"/>
            <a:ext cx="7452691" cy="2387600"/>
          </a:xfrm>
        </p:spPr>
        <p:txBody>
          <a:bodyPr>
            <a:normAutofit fontScale="90000"/>
          </a:bodyPr>
          <a:lstStyle/>
          <a:p>
            <a:r>
              <a:rPr lang="en-US" b="1">
                <a:latin typeface="Work Sans"/>
              </a:rPr>
              <a:t>Introducing INPAS </a:t>
            </a:r>
            <a:br>
              <a:rPr lang="en-US" b="1" dirty="0"/>
            </a:br>
            <a:r>
              <a:rPr lang="en-US" sz="5300" dirty="0">
                <a:latin typeface="Work Sans"/>
              </a:rPr>
              <a:t>The First Global Standard for Non-Profit Financial Reporting</a:t>
            </a:r>
            <a:endParaRPr lang="en-US" dirty="0">
              <a:latin typeface="Work Sans"/>
            </a:endParaRPr>
          </a:p>
        </p:txBody>
      </p:sp>
      <p:sp>
        <p:nvSpPr>
          <p:cNvPr id="3" name="Content Placeholder 4">
            <a:extLst>
              <a:ext uri="{FF2B5EF4-FFF2-40B4-BE49-F238E27FC236}">
                <a16:creationId xmlns:a16="http://schemas.microsoft.com/office/drawing/2014/main" id="{41FBF8E1-5865-4769-3F39-ADF75B8A5BBB}"/>
              </a:ext>
            </a:extLst>
          </p:cNvPr>
          <p:cNvSpPr txBox="1">
            <a:spLocks/>
          </p:cNvSpPr>
          <p:nvPr/>
        </p:nvSpPr>
        <p:spPr>
          <a:xfrm>
            <a:off x="6797040" y="5755639"/>
            <a:ext cx="3992880" cy="4368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Work Sans SemiBold" panose="000007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300" dirty="0">
                <a:solidFill>
                  <a:schemeClr val="accent6"/>
                </a:solidFill>
                <a:latin typeface="Open Sans" panose="020B0606030504020204" pitchFamily="34" charset="0"/>
                <a:ea typeface="Open Sans" panose="020B0606030504020204" pitchFamily="34" charset="0"/>
                <a:cs typeface="Open Sans" panose="020B0606030504020204" pitchFamily="34" charset="0"/>
              </a:rPr>
              <a:t>Visit www.inprf.org</a:t>
            </a:r>
          </a:p>
        </p:txBody>
      </p:sp>
    </p:spTree>
    <p:extLst>
      <p:ext uri="{BB962C8B-B14F-4D97-AF65-F5344CB8AC3E}">
        <p14:creationId xmlns:p14="http://schemas.microsoft.com/office/powerpoint/2010/main" val="5482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D884B-2D38-6F4C-F946-E67B1E64C8C2}"/>
              </a:ext>
            </a:extLst>
          </p:cNvPr>
          <p:cNvSpPr>
            <a:spLocks noGrp="1"/>
          </p:cNvSpPr>
          <p:nvPr>
            <p:ph type="title"/>
          </p:nvPr>
        </p:nvSpPr>
        <p:spPr>
          <a:xfrm>
            <a:off x="838200" y="203311"/>
            <a:ext cx="10526485" cy="1325563"/>
          </a:xfrm>
        </p:spPr>
        <p:txBody>
          <a:bodyPr>
            <a:normAutofit/>
          </a:bodyPr>
          <a:lstStyle/>
          <a:p>
            <a:r>
              <a:rPr lang="en-US" dirty="0"/>
              <a:t>The Problem</a:t>
            </a:r>
          </a:p>
        </p:txBody>
      </p:sp>
      <p:sp>
        <p:nvSpPr>
          <p:cNvPr id="3" name="Content Placeholder 2">
            <a:extLst>
              <a:ext uri="{FF2B5EF4-FFF2-40B4-BE49-F238E27FC236}">
                <a16:creationId xmlns:a16="http://schemas.microsoft.com/office/drawing/2014/main" id="{BCC2381E-D745-FDA3-6296-25A505894B0B}"/>
              </a:ext>
            </a:extLst>
          </p:cNvPr>
          <p:cNvSpPr>
            <a:spLocks noGrp="1"/>
          </p:cNvSpPr>
          <p:nvPr>
            <p:ph idx="1"/>
          </p:nvPr>
        </p:nvSpPr>
        <p:spPr>
          <a:xfrm>
            <a:off x="838200" y="1475616"/>
            <a:ext cx="11070771" cy="870070"/>
          </a:xfrm>
        </p:spPr>
        <p:txBody>
          <a:bodyPr>
            <a:normAutofit/>
          </a:bodyPr>
          <a:lstStyle/>
          <a:p>
            <a:pPr marL="0" indent="0">
              <a:buNone/>
            </a:pPr>
            <a:r>
              <a:rPr lang="en-US" dirty="0">
                <a:latin typeface="Open Sans" panose="020B0606030504020204" pitchFamily="34" charset="0"/>
                <a:ea typeface="Open Sans" panose="020B0606030504020204" pitchFamily="34" charset="0"/>
                <a:cs typeface="Open Sans" panose="020B0606030504020204" pitchFamily="34" charset="0"/>
              </a:rPr>
              <a:t>Each year, 10M+ non-profit </a:t>
            </a:r>
            <a:r>
              <a:rPr lang="en-US" dirty="0" err="1">
                <a:latin typeface="Open Sans" panose="020B0606030504020204" pitchFamily="34" charset="0"/>
                <a:ea typeface="Open Sans" panose="020B0606030504020204" pitchFamily="34" charset="0"/>
                <a:cs typeface="Open Sans" panose="020B0606030504020204" pitchFamily="34" charset="0"/>
              </a:rPr>
              <a:t>organisations</a:t>
            </a:r>
            <a:r>
              <a:rPr lang="en-US" dirty="0">
                <a:latin typeface="Open Sans" panose="020B0606030504020204" pitchFamily="34" charset="0"/>
                <a:ea typeface="Open Sans" panose="020B0606030504020204" pitchFamily="34" charset="0"/>
                <a:cs typeface="Open Sans" panose="020B0606030504020204" pitchFamily="34" charset="0"/>
              </a:rPr>
              <a:t> (NPOs) manage billions of dollars across the globe. NPOs operate in a unique context:</a:t>
            </a:r>
          </a:p>
          <a:p>
            <a:endParaRPr lang="en-US" sz="3000" dirty="0">
              <a:latin typeface="Open Sans" panose="020B0606030504020204" pitchFamily="34" charset="0"/>
              <a:ea typeface="Open Sans" panose="020B0606030504020204" pitchFamily="34" charset="0"/>
              <a:cs typeface="Open Sans" panose="020B0606030504020204" pitchFamily="34" charset="0"/>
            </a:endParaRPr>
          </a:p>
          <a:p>
            <a:endParaRPr lang="en-US" sz="3000" dirty="0">
              <a:latin typeface="Open Sans" panose="020B0606030504020204" pitchFamily="34" charset="0"/>
              <a:ea typeface="Open Sans" panose="020B0606030504020204" pitchFamily="34" charset="0"/>
              <a:cs typeface="Open Sans" panose="020B0606030504020204" pitchFamily="34" charset="0"/>
            </a:endParaRPr>
          </a:p>
          <a:p>
            <a:endParaRPr lang="en-US" sz="3000" dirty="0">
              <a:latin typeface="Open Sans" panose="020B0606030504020204" pitchFamily="34" charset="0"/>
              <a:ea typeface="Open Sans" panose="020B0606030504020204" pitchFamily="34" charset="0"/>
              <a:cs typeface="Open Sans" panose="020B0606030504020204" pitchFamily="34" charset="0"/>
            </a:endParaRPr>
          </a:p>
          <a:p>
            <a:endParaRPr lang="en-US" sz="30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sz="3000" dirty="0">
              <a:latin typeface="Open Sans" panose="020B0606030504020204" pitchFamily="34" charset="0"/>
              <a:ea typeface="Open Sans" panose="020B0606030504020204" pitchFamily="34" charset="0"/>
              <a:cs typeface="Open Sans" panose="020B0606030504020204" pitchFamily="34" charset="0"/>
            </a:endParaRPr>
          </a:p>
          <a:p>
            <a:pPr marL="457200" lvl="1" indent="0">
              <a:buNone/>
            </a:pPr>
            <a:endParaRPr lang="en-US" sz="30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D0D30BFD-522F-89DE-33EC-99D71E41FE8F}"/>
              </a:ext>
            </a:extLst>
          </p:cNvPr>
          <p:cNvSpPr txBox="1"/>
          <p:nvPr/>
        </p:nvSpPr>
        <p:spPr>
          <a:xfrm>
            <a:off x="2535033" y="2559390"/>
            <a:ext cx="5793051" cy="461665"/>
          </a:xfrm>
          <a:prstGeom prst="rect">
            <a:avLst/>
          </a:prstGeom>
          <a:noFill/>
        </p:spPr>
        <p:txBody>
          <a:bodyPr wrap="square" rtlCol="0">
            <a:spAutoFit/>
          </a:bodyPr>
          <a:lstStyle/>
          <a:p>
            <a:r>
              <a:rPr lang="en-US"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Not profit-driven like businesses</a:t>
            </a:r>
          </a:p>
        </p:txBody>
      </p:sp>
      <p:sp>
        <p:nvSpPr>
          <p:cNvPr id="8" name="TextBox 7">
            <a:extLst>
              <a:ext uri="{FF2B5EF4-FFF2-40B4-BE49-F238E27FC236}">
                <a16:creationId xmlns:a16="http://schemas.microsoft.com/office/drawing/2014/main" id="{715AA207-89E9-2743-3BA6-19314252099A}"/>
              </a:ext>
            </a:extLst>
          </p:cNvPr>
          <p:cNvSpPr txBox="1"/>
          <p:nvPr/>
        </p:nvSpPr>
        <p:spPr>
          <a:xfrm>
            <a:off x="2535033" y="3332520"/>
            <a:ext cx="6588281" cy="461665"/>
          </a:xfrm>
          <a:prstGeom prst="rect">
            <a:avLst/>
          </a:prstGeom>
          <a:noFill/>
        </p:spPr>
        <p:txBody>
          <a:bodyPr wrap="square" rtlCol="0">
            <a:spAutoFit/>
          </a:bodyPr>
          <a:lstStyle/>
          <a:p>
            <a:r>
              <a:rPr lang="en-US"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No public mandates like governments</a:t>
            </a:r>
          </a:p>
        </p:txBody>
      </p:sp>
      <p:sp>
        <p:nvSpPr>
          <p:cNvPr id="9" name="TextBox 8">
            <a:extLst>
              <a:ext uri="{FF2B5EF4-FFF2-40B4-BE49-F238E27FC236}">
                <a16:creationId xmlns:a16="http://schemas.microsoft.com/office/drawing/2014/main" id="{900245B1-357F-0327-F929-8209153A4756}"/>
              </a:ext>
            </a:extLst>
          </p:cNvPr>
          <p:cNvSpPr txBox="1"/>
          <p:nvPr/>
        </p:nvSpPr>
        <p:spPr>
          <a:xfrm>
            <a:off x="2535033" y="4105488"/>
            <a:ext cx="8539367" cy="1138773"/>
          </a:xfrm>
          <a:prstGeom prst="rect">
            <a:avLst/>
          </a:prstGeom>
          <a:noFill/>
        </p:spPr>
        <p:txBody>
          <a:bodyPr wrap="square" rtlCol="0">
            <a:spAutoFit/>
          </a:bodyPr>
          <a:lstStyle/>
          <a:p>
            <a:r>
              <a:rPr lang="en-US" sz="2400"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Face sector-specific challenges: restricted funds, donor demands, broad accountability</a:t>
            </a:r>
          </a:p>
          <a:p>
            <a:endParaRPr lang="en-US" sz="2000" b="1" dirty="0">
              <a:solidFill>
                <a:schemeClr val="accent2"/>
              </a:solidFill>
            </a:endParaRPr>
          </a:p>
        </p:txBody>
      </p:sp>
      <p:sp>
        <p:nvSpPr>
          <p:cNvPr id="10" name="TextBox 9">
            <a:extLst>
              <a:ext uri="{FF2B5EF4-FFF2-40B4-BE49-F238E27FC236}">
                <a16:creationId xmlns:a16="http://schemas.microsoft.com/office/drawing/2014/main" id="{33A164EB-B1D6-8634-0031-2C80CE8C8D7C}"/>
              </a:ext>
            </a:extLst>
          </p:cNvPr>
          <p:cNvSpPr txBox="1"/>
          <p:nvPr/>
        </p:nvSpPr>
        <p:spPr>
          <a:xfrm>
            <a:off x="611093" y="5229181"/>
            <a:ext cx="11314625" cy="1384995"/>
          </a:xfrm>
          <a:prstGeom prst="rect">
            <a:avLst/>
          </a:prstGeom>
          <a:noFill/>
        </p:spPr>
        <p:txBody>
          <a:bodyPr wrap="square" lIns="91440" tIns="45720" rIns="91440" bIns="45720" rtlCol="0" anchor="t">
            <a:spAutoFit/>
          </a:bodyPr>
          <a:lstStyle/>
          <a:p>
            <a:pPr algn="ctr"/>
            <a:r>
              <a:rPr lang="en-US" sz="2800" b="1" dirty="0">
                <a:latin typeface="Open Sans"/>
                <a:ea typeface="Open Sans"/>
                <a:cs typeface="Open Sans"/>
              </a:rPr>
              <a:t>Unlike the private and public sectors, until now there has been no international standard for non-profit financial reporting.</a:t>
            </a:r>
          </a:p>
          <a:p>
            <a:pPr algn="ctr"/>
            <a:endParaRPr lang="en-US" sz="2800" dirty="0"/>
          </a:p>
        </p:txBody>
      </p:sp>
      <p:pic>
        <p:nvPicPr>
          <p:cNvPr id="14" name="Graphic 13" descr="Checkmark outline">
            <a:extLst>
              <a:ext uri="{FF2B5EF4-FFF2-40B4-BE49-F238E27FC236}">
                <a16:creationId xmlns:a16="http://schemas.microsoft.com/office/drawing/2014/main" id="{23E3B72C-758A-8A89-262E-38CBFFDA6A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45988" y="4287415"/>
            <a:ext cx="374809" cy="374809"/>
          </a:xfrm>
          <a:prstGeom prst="rect">
            <a:avLst/>
          </a:prstGeom>
        </p:spPr>
      </p:pic>
      <p:sp>
        <p:nvSpPr>
          <p:cNvPr id="15" name="TextBox 14">
            <a:extLst>
              <a:ext uri="{FF2B5EF4-FFF2-40B4-BE49-F238E27FC236}">
                <a16:creationId xmlns:a16="http://schemas.microsoft.com/office/drawing/2014/main" id="{CF2A7975-511A-96F3-4BFD-B8C27434DF9A}"/>
              </a:ext>
            </a:extLst>
          </p:cNvPr>
          <p:cNvSpPr txBox="1"/>
          <p:nvPr/>
        </p:nvSpPr>
        <p:spPr>
          <a:xfrm>
            <a:off x="1867864" y="2345686"/>
            <a:ext cx="265529" cy="769441"/>
          </a:xfrm>
          <a:prstGeom prst="rect">
            <a:avLst/>
          </a:prstGeom>
          <a:noFill/>
        </p:spPr>
        <p:txBody>
          <a:bodyPr wrap="square" rtlCol="0">
            <a:spAutoFit/>
          </a:bodyPr>
          <a:lstStyle/>
          <a:p>
            <a:r>
              <a:rPr lang="en-US" sz="4400" dirty="0">
                <a:latin typeface="Open Sans" panose="020B0606030504020204" pitchFamily="34" charset="0"/>
                <a:ea typeface="Open Sans" panose="020B0606030504020204" pitchFamily="34" charset="0"/>
                <a:cs typeface="Open Sans" panose="020B0606030504020204" pitchFamily="34" charset="0"/>
              </a:rPr>
              <a:t>x</a:t>
            </a:r>
          </a:p>
        </p:txBody>
      </p:sp>
      <p:sp>
        <p:nvSpPr>
          <p:cNvPr id="16" name="TextBox 15">
            <a:extLst>
              <a:ext uri="{FF2B5EF4-FFF2-40B4-BE49-F238E27FC236}">
                <a16:creationId xmlns:a16="http://schemas.microsoft.com/office/drawing/2014/main" id="{D2392748-3BB2-A27C-EC17-30E893F9B621}"/>
              </a:ext>
            </a:extLst>
          </p:cNvPr>
          <p:cNvSpPr txBox="1"/>
          <p:nvPr/>
        </p:nvSpPr>
        <p:spPr>
          <a:xfrm>
            <a:off x="1867864" y="3149530"/>
            <a:ext cx="622107" cy="769441"/>
          </a:xfrm>
          <a:prstGeom prst="rect">
            <a:avLst/>
          </a:prstGeom>
          <a:noFill/>
        </p:spPr>
        <p:txBody>
          <a:bodyPr wrap="square" rtlCol="0">
            <a:spAutoFit/>
          </a:bodyPr>
          <a:lstStyle/>
          <a:p>
            <a:r>
              <a:rPr lang="en-US" sz="4400" dirty="0">
                <a:latin typeface="Open Sans" panose="020B0606030504020204" pitchFamily="34" charset="0"/>
                <a:ea typeface="Open Sans" panose="020B0606030504020204" pitchFamily="34" charset="0"/>
                <a:cs typeface="Open Sans" panose="020B0606030504020204" pitchFamily="34" charset="0"/>
              </a:rPr>
              <a:t>x</a:t>
            </a:r>
          </a:p>
        </p:txBody>
      </p:sp>
    </p:spTree>
    <p:extLst>
      <p:ext uri="{BB962C8B-B14F-4D97-AF65-F5344CB8AC3E}">
        <p14:creationId xmlns:p14="http://schemas.microsoft.com/office/powerpoint/2010/main" val="309828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D884B-2D38-6F4C-F946-E67B1E64C8C2}"/>
              </a:ext>
            </a:extLst>
          </p:cNvPr>
          <p:cNvSpPr>
            <a:spLocks noGrp="1"/>
          </p:cNvSpPr>
          <p:nvPr>
            <p:ph type="title"/>
          </p:nvPr>
        </p:nvSpPr>
        <p:spPr>
          <a:xfrm>
            <a:off x="838200" y="203311"/>
            <a:ext cx="10526485" cy="1325563"/>
          </a:xfrm>
        </p:spPr>
        <p:txBody>
          <a:bodyPr>
            <a:normAutofit/>
          </a:bodyPr>
          <a:lstStyle/>
          <a:p>
            <a:r>
              <a:rPr lang="en-US" dirty="0"/>
              <a:t>The Impact</a:t>
            </a:r>
          </a:p>
        </p:txBody>
      </p:sp>
      <p:sp>
        <p:nvSpPr>
          <p:cNvPr id="3" name="Content Placeholder 2">
            <a:extLst>
              <a:ext uri="{FF2B5EF4-FFF2-40B4-BE49-F238E27FC236}">
                <a16:creationId xmlns:a16="http://schemas.microsoft.com/office/drawing/2014/main" id="{BCC2381E-D745-FDA3-6296-25A505894B0B}"/>
              </a:ext>
            </a:extLst>
          </p:cNvPr>
          <p:cNvSpPr>
            <a:spLocks noGrp="1"/>
          </p:cNvSpPr>
          <p:nvPr>
            <p:ph idx="1"/>
          </p:nvPr>
        </p:nvSpPr>
        <p:spPr>
          <a:xfrm>
            <a:off x="838200" y="1349152"/>
            <a:ext cx="11070771" cy="517298"/>
          </a:xfrm>
        </p:spPr>
        <p:txBody>
          <a:bodyPr>
            <a:normAutofit lnSpcReduction="10000"/>
          </a:bodyPr>
          <a:lstStyle/>
          <a:p>
            <a:pPr marL="0" indent="0">
              <a:lnSpc>
                <a:spcPct val="100000"/>
              </a:lnSpc>
              <a:buNone/>
            </a:pPr>
            <a:r>
              <a:rPr lang="en-US" sz="3000" dirty="0">
                <a:latin typeface="Open Sans" panose="020B0606030504020204" pitchFamily="34" charset="0"/>
                <a:ea typeface="Open Sans" panose="020B0606030504020204" pitchFamily="34" charset="0"/>
                <a:cs typeface="Open Sans" panose="020B0606030504020204" pitchFamily="34" charset="0"/>
              </a:rPr>
              <a:t>In the absence of an international standard:</a:t>
            </a:r>
          </a:p>
          <a:p>
            <a:pPr marL="0" indent="0">
              <a:lnSpc>
                <a:spcPct val="100000"/>
              </a:lnSpc>
              <a:buNone/>
            </a:pPr>
            <a:endParaRPr lang="en-US" sz="3000" b="1"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00000"/>
              </a:lnSpc>
              <a:buNone/>
            </a:pPr>
            <a:endParaRPr lang="en-US" sz="3000" b="1"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00000"/>
              </a:lnSpc>
              <a:buNone/>
            </a:pPr>
            <a:endParaRPr lang="en-US" dirty="0"/>
          </a:p>
        </p:txBody>
      </p:sp>
      <p:pic>
        <p:nvPicPr>
          <p:cNvPr id="5" name="Graphic 4" descr="Bank outline">
            <a:extLst>
              <a:ext uri="{FF2B5EF4-FFF2-40B4-BE49-F238E27FC236}">
                <a16:creationId xmlns:a16="http://schemas.microsoft.com/office/drawing/2014/main" id="{535A6922-BD37-DFDD-3534-8421A13E70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77489" y="1866450"/>
            <a:ext cx="1423075" cy="1423075"/>
          </a:xfrm>
          <a:prstGeom prst="rect">
            <a:avLst/>
          </a:prstGeom>
        </p:spPr>
      </p:pic>
      <p:pic>
        <p:nvPicPr>
          <p:cNvPr id="6" name="Graphic 5" descr="Confused person outline">
            <a:extLst>
              <a:ext uri="{FF2B5EF4-FFF2-40B4-BE49-F238E27FC236}">
                <a16:creationId xmlns:a16="http://schemas.microsoft.com/office/drawing/2014/main" id="{74B5DA29-0686-BA2F-6B90-5575ED3F1699}"/>
              </a:ext>
            </a:extLst>
          </p:cNvPr>
          <p:cNvPicPr>
            <a:picLocks noChangeAspect="1"/>
          </p:cNvPicPr>
          <p:nvPr/>
        </p:nvPicPr>
        <p:blipFill>
          <a:blip>
            <a:extLst>
              <a:ext uri="{96DAC541-7B7A-43D3-8B79-37D633B846F1}">
                <asvg:svgBlip xmlns:asvg="http://schemas.microsoft.com/office/drawing/2016/SVG/main" r:embed="rId4"/>
              </a:ext>
            </a:extLst>
          </a:blip>
          <a:srcRect b="18148"/>
          <a:stretch/>
        </p:blipFill>
        <p:spPr>
          <a:xfrm>
            <a:off x="8395456" y="1925863"/>
            <a:ext cx="1529920" cy="1252261"/>
          </a:xfrm>
          <a:prstGeom prst="rect">
            <a:avLst/>
          </a:prstGeom>
        </p:spPr>
      </p:pic>
      <p:pic>
        <p:nvPicPr>
          <p:cNvPr id="7" name="Graphic 6" descr="Clipboard Partially Checked outline">
            <a:extLst>
              <a:ext uri="{FF2B5EF4-FFF2-40B4-BE49-F238E27FC236}">
                <a16:creationId xmlns:a16="http://schemas.microsoft.com/office/drawing/2014/main" id="{89DDC9B8-ACC4-566E-C65E-05CA7381665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23911" y="1931825"/>
            <a:ext cx="1292327" cy="1292327"/>
          </a:xfrm>
          <a:prstGeom prst="rect">
            <a:avLst/>
          </a:prstGeom>
        </p:spPr>
      </p:pic>
      <p:sp>
        <p:nvSpPr>
          <p:cNvPr id="8" name="TextBox 7">
            <a:extLst>
              <a:ext uri="{FF2B5EF4-FFF2-40B4-BE49-F238E27FC236}">
                <a16:creationId xmlns:a16="http://schemas.microsoft.com/office/drawing/2014/main" id="{CD16AA0E-783C-1D43-03B3-4DE982FA6481}"/>
              </a:ext>
            </a:extLst>
          </p:cNvPr>
          <p:cNvSpPr txBox="1"/>
          <p:nvPr/>
        </p:nvSpPr>
        <p:spPr>
          <a:xfrm>
            <a:off x="2009930" y="3224152"/>
            <a:ext cx="2320290" cy="1200329"/>
          </a:xfrm>
          <a:prstGeom prst="rect">
            <a:avLst/>
          </a:prstGeom>
          <a:noFill/>
        </p:spPr>
        <p:txBody>
          <a:bodyPr wrap="square">
            <a:spAutoFit/>
          </a:bodyPr>
          <a:lstStyle/>
          <a:p>
            <a:pPr algn="ctr"/>
            <a:r>
              <a:rPr lang="en-US" b="1"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Donors require detailed financial reports, each differing by grant</a:t>
            </a:r>
          </a:p>
        </p:txBody>
      </p:sp>
      <p:sp>
        <p:nvSpPr>
          <p:cNvPr id="9" name="TextBox 8">
            <a:extLst>
              <a:ext uri="{FF2B5EF4-FFF2-40B4-BE49-F238E27FC236}">
                <a16:creationId xmlns:a16="http://schemas.microsoft.com/office/drawing/2014/main" id="{7891D368-9DF2-1B1F-B6CB-3D466F2BC158}"/>
              </a:ext>
            </a:extLst>
          </p:cNvPr>
          <p:cNvSpPr txBox="1"/>
          <p:nvPr/>
        </p:nvSpPr>
        <p:spPr>
          <a:xfrm>
            <a:off x="4716965" y="3224153"/>
            <a:ext cx="2538614" cy="1200329"/>
          </a:xfrm>
          <a:prstGeom prst="rect">
            <a:avLst/>
          </a:prstGeom>
          <a:noFill/>
        </p:spPr>
        <p:txBody>
          <a:bodyPr wrap="square">
            <a:spAutoFit/>
          </a:bodyPr>
          <a:lstStyle/>
          <a:p>
            <a:pPr algn="ctr"/>
            <a:r>
              <a:rPr lang="en-US" b="1"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Regulators in different countries impose inconsistent reporting rules</a:t>
            </a:r>
          </a:p>
        </p:txBody>
      </p:sp>
      <p:sp>
        <p:nvSpPr>
          <p:cNvPr id="10" name="TextBox 9">
            <a:extLst>
              <a:ext uri="{FF2B5EF4-FFF2-40B4-BE49-F238E27FC236}">
                <a16:creationId xmlns:a16="http://schemas.microsoft.com/office/drawing/2014/main" id="{FAF80A51-5405-33F5-155D-925EF5457A0E}"/>
              </a:ext>
            </a:extLst>
          </p:cNvPr>
          <p:cNvSpPr txBox="1"/>
          <p:nvPr/>
        </p:nvSpPr>
        <p:spPr>
          <a:xfrm>
            <a:off x="7737494" y="3246235"/>
            <a:ext cx="2845844" cy="1477328"/>
          </a:xfrm>
          <a:prstGeom prst="rect">
            <a:avLst/>
          </a:prstGeom>
          <a:noFill/>
        </p:spPr>
        <p:txBody>
          <a:bodyPr wrap="square">
            <a:spAutoFit/>
          </a:bodyPr>
          <a:lstStyle/>
          <a:p>
            <a:pPr algn="ctr"/>
            <a:r>
              <a:rPr lang="en-US" b="1"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Non-profits juggle multiple frameworks, struggling to tell a coherent financial story</a:t>
            </a:r>
          </a:p>
        </p:txBody>
      </p:sp>
      <p:sp>
        <p:nvSpPr>
          <p:cNvPr id="11" name="TextBox 10">
            <a:extLst>
              <a:ext uri="{FF2B5EF4-FFF2-40B4-BE49-F238E27FC236}">
                <a16:creationId xmlns:a16="http://schemas.microsoft.com/office/drawing/2014/main" id="{96F521B3-BD98-90AE-58C3-6E63E4B41267}"/>
              </a:ext>
            </a:extLst>
          </p:cNvPr>
          <p:cNvSpPr txBox="1"/>
          <p:nvPr/>
        </p:nvSpPr>
        <p:spPr>
          <a:xfrm>
            <a:off x="9379515" y="1772151"/>
            <a:ext cx="288574" cy="646331"/>
          </a:xfrm>
          <a:prstGeom prst="rect">
            <a:avLst/>
          </a:prstGeom>
          <a:noFill/>
        </p:spPr>
        <p:txBody>
          <a:bodyPr wrap="square" rtlCol="0">
            <a:spAutoFit/>
          </a:bodyPr>
          <a:lstStyle/>
          <a:p>
            <a:r>
              <a:rPr lang="en-US" sz="3600" dirty="0"/>
              <a:t>?</a:t>
            </a:r>
          </a:p>
        </p:txBody>
      </p:sp>
      <p:sp>
        <p:nvSpPr>
          <p:cNvPr id="12" name="Rectangle: Rounded Corners 11">
            <a:extLst>
              <a:ext uri="{FF2B5EF4-FFF2-40B4-BE49-F238E27FC236}">
                <a16:creationId xmlns:a16="http://schemas.microsoft.com/office/drawing/2014/main" id="{3F91E081-F6E5-E642-8F81-2D5F04FB694E}"/>
              </a:ext>
            </a:extLst>
          </p:cNvPr>
          <p:cNvSpPr/>
          <p:nvPr/>
        </p:nvSpPr>
        <p:spPr>
          <a:xfrm>
            <a:off x="912440" y="4835611"/>
            <a:ext cx="10367119" cy="111851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lnSpc>
                <a:spcPct val="100000"/>
              </a:lnSpc>
              <a:buNone/>
            </a:pPr>
            <a:r>
              <a:rPr lang="en-US" sz="2400" b="1" dirty="0">
                <a:latin typeface="Open Sans" panose="020B0606030504020204" pitchFamily="34" charset="0"/>
                <a:ea typeface="Open Sans" panose="020B0606030504020204" pitchFamily="34" charset="0"/>
                <a:cs typeface="Open Sans" panose="020B0606030504020204" pitchFamily="34" charset="0"/>
              </a:rPr>
              <a:t>The Result? A lack of trust and operational inefficiencies that undermine the sector’s ability to focus on what matters most</a:t>
            </a:r>
          </a:p>
          <a:p>
            <a:pPr marL="0" indent="0" algn="ctr">
              <a:lnSpc>
                <a:spcPct val="100000"/>
              </a:lnSpc>
              <a:buNone/>
            </a:pPr>
            <a:r>
              <a:rPr lang="en-US" sz="2400" b="1" dirty="0">
                <a:latin typeface="Open Sans" panose="020B0606030504020204" pitchFamily="34" charset="0"/>
                <a:ea typeface="Open Sans" panose="020B0606030504020204" pitchFamily="34" charset="0"/>
                <a:cs typeface="Open Sans" panose="020B0606030504020204" pitchFamily="34" charset="0"/>
              </a:rPr>
              <a:t>—its social good mission.</a:t>
            </a:r>
          </a:p>
        </p:txBody>
      </p:sp>
    </p:spTree>
    <p:extLst>
      <p:ext uri="{BB962C8B-B14F-4D97-AF65-F5344CB8AC3E}">
        <p14:creationId xmlns:p14="http://schemas.microsoft.com/office/powerpoint/2010/main" val="1648594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D884B-2D38-6F4C-F946-E67B1E64C8C2}"/>
              </a:ext>
            </a:extLst>
          </p:cNvPr>
          <p:cNvSpPr>
            <a:spLocks noGrp="1"/>
          </p:cNvSpPr>
          <p:nvPr>
            <p:ph type="title"/>
          </p:nvPr>
        </p:nvSpPr>
        <p:spPr>
          <a:xfrm>
            <a:off x="838200" y="203311"/>
            <a:ext cx="10526485" cy="1325563"/>
          </a:xfrm>
        </p:spPr>
        <p:txBody>
          <a:bodyPr>
            <a:normAutofit/>
          </a:bodyPr>
          <a:lstStyle/>
          <a:p>
            <a:r>
              <a:rPr lang="en-US" dirty="0"/>
              <a:t>The Solution</a:t>
            </a:r>
          </a:p>
        </p:txBody>
      </p:sp>
      <p:sp>
        <p:nvSpPr>
          <p:cNvPr id="3" name="Content Placeholder 2">
            <a:extLst>
              <a:ext uri="{FF2B5EF4-FFF2-40B4-BE49-F238E27FC236}">
                <a16:creationId xmlns:a16="http://schemas.microsoft.com/office/drawing/2014/main" id="{BCC2381E-D745-FDA3-6296-25A505894B0B}"/>
              </a:ext>
            </a:extLst>
          </p:cNvPr>
          <p:cNvSpPr>
            <a:spLocks noGrp="1"/>
          </p:cNvSpPr>
          <p:nvPr>
            <p:ph idx="1"/>
          </p:nvPr>
        </p:nvSpPr>
        <p:spPr>
          <a:xfrm>
            <a:off x="838200" y="1394001"/>
            <a:ext cx="11070771" cy="4865693"/>
          </a:xfrm>
        </p:spPr>
        <p:txBody>
          <a:bodyPr>
            <a:normAutofit/>
          </a:bodyPr>
          <a:lstStyle/>
          <a:p>
            <a:pPr marL="0" indent="0" algn="ctr">
              <a:lnSpc>
                <a:spcPct val="100000"/>
              </a:lnSpc>
              <a:buNone/>
            </a:pPr>
            <a:r>
              <a:rPr lang="en-US" sz="3200" b="1" dirty="0">
                <a:solidFill>
                  <a:schemeClr val="accent5"/>
                </a:solidFill>
                <a:latin typeface="Open Sans" panose="020B0606030504020204" pitchFamily="34" charset="0"/>
                <a:ea typeface="Open Sans" panose="020B0606030504020204" pitchFamily="34" charset="0"/>
                <a:cs typeface="Open Sans" panose="020B0606030504020204" pitchFamily="34" charset="0"/>
              </a:rPr>
              <a:t>International Non-Profit Accounting Standard (INPAS)</a:t>
            </a:r>
          </a:p>
          <a:p>
            <a:pPr marL="0" indent="0">
              <a:lnSpc>
                <a:spcPct val="100000"/>
              </a:lnSpc>
              <a:buNone/>
            </a:pPr>
            <a:r>
              <a:rPr lang="en-US" sz="2400" dirty="0">
                <a:latin typeface="Open Sans" panose="020B0606030504020204" pitchFamily="34" charset="0"/>
                <a:ea typeface="Open Sans" panose="020B0606030504020204" pitchFamily="34" charset="0"/>
                <a:cs typeface="Open Sans" panose="020B0606030504020204" pitchFamily="34" charset="0"/>
              </a:rPr>
              <a:t>The world’s first internationally applicable financial reporting standard </a:t>
            </a:r>
            <a:r>
              <a:rPr lang="en-US" sz="2400" b="1" dirty="0">
                <a:latin typeface="Open Sans" panose="020B0606030504020204" pitchFamily="34" charset="0"/>
                <a:ea typeface="Open Sans" panose="020B0606030504020204" pitchFamily="34" charset="0"/>
                <a:cs typeface="Open Sans" panose="020B0606030504020204" pitchFamily="34" charset="0"/>
              </a:rPr>
              <a:t>designed by non-profits, for non-profits. </a:t>
            </a:r>
          </a:p>
          <a:p>
            <a:pPr marL="0" indent="0">
              <a:lnSpc>
                <a:spcPct val="100000"/>
              </a:lnSpc>
              <a:buNone/>
            </a:pPr>
            <a:r>
              <a:rPr lang="en-US" sz="2400" dirty="0">
                <a:latin typeface="Open Sans" panose="020B0606030504020204" pitchFamily="34" charset="0"/>
                <a:ea typeface="Open Sans" panose="020B0606030504020204" pitchFamily="34" charset="0"/>
                <a:cs typeface="Open Sans" panose="020B0606030504020204" pitchFamily="34" charset="0"/>
              </a:rPr>
              <a:t>By adopting INPAS, the sector will:</a:t>
            </a:r>
          </a:p>
        </p:txBody>
      </p:sp>
      <p:pic>
        <p:nvPicPr>
          <p:cNvPr id="6" name="Picture 5">
            <a:extLst>
              <a:ext uri="{FF2B5EF4-FFF2-40B4-BE49-F238E27FC236}">
                <a16:creationId xmlns:a16="http://schemas.microsoft.com/office/drawing/2014/main" id="{5B990CD9-F0C6-B610-16CD-CF4EF4F05A59}"/>
              </a:ext>
            </a:extLst>
          </p:cNvPr>
          <p:cNvPicPr>
            <a:picLocks noChangeAspect="1"/>
          </p:cNvPicPr>
          <p:nvPr/>
        </p:nvPicPr>
        <p:blipFill>
          <a:blip r:embed="rId3"/>
          <a:srcRect r="77996"/>
          <a:stretch/>
        </p:blipFill>
        <p:spPr>
          <a:xfrm>
            <a:off x="1152282" y="3428997"/>
            <a:ext cx="2156077" cy="2673487"/>
          </a:xfrm>
          <a:prstGeom prst="rect">
            <a:avLst/>
          </a:prstGeom>
        </p:spPr>
      </p:pic>
      <p:pic>
        <p:nvPicPr>
          <p:cNvPr id="7" name="Picture 6">
            <a:extLst>
              <a:ext uri="{FF2B5EF4-FFF2-40B4-BE49-F238E27FC236}">
                <a16:creationId xmlns:a16="http://schemas.microsoft.com/office/drawing/2014/main" id="{95D5311F-69E3-B61F-DB4C-CF6E2DC5B444}"/>
              </a:ext>
            </a:extLst>
          </p:cNvPr>
          <p:cNvPicPr>
            <a:picLocks noChangeAspect="1"/>
          </p:cNvPicPr>
          <p:nvPr/>
        </p:nvPicPr>
        <p:blipFill>
          <a:blip r:embed="rId3"/>
          <a:srcRect l="24804" r="53192"/>
          <a:stretch/>
        </p:blipFill>
        <p:spPr>
          <a:xfrm>
            <a:off x="3622440" y="3428997"/>
            <a:ext cx="2156077" cy="2673487"/>
          </a:xfrm>
          <a:prstGeom prst="rect">
            <a:avLst/>
          </a:prstGeom>
        </p:spPr>
      </p:pic>
      <p:pic>
        <p:nvPicPr>
          <p:cNvPr id="8" name="Picture 7">
            <a:extLst>
              <a:ext uri="{FF2B5EF4-FFF2-40B4-BE49-F238E27FC236}">
                <a16:creationId xmlns:a16="http://schemas.microsoft.com/office/drawing/2014/main" id="{347E6314-6FD1-A7D6-3DC1-673BCB98AAC7}"/>
              </a:ext>
            </a:extLst>
          </p:cNvPr>
          <p:cNvPicPr>
            <a:picLocks noChangeAspect="1"/>
          </p:cNvPicPr>
          <p:nvPr/>
        </p:nvPicPr>
        <p:blipFill>
          <a:blip r:embed="rId3"/>
          <a:srcRect l="49067" r="27085"/>
          <a:stretch/>
        </p:blipFill>
        <p:spPr>
          <a:xfrm>
            <a:off x="6373585" y="3486281"/>
            <a:ext cx="2336800" cy="2673487"/>
          </a:xfrm>
          <a:prstGeom prst="rect">
            <a:avLst/>
          </a:prstGeom>
        </p:spPr>
      </p:pic>
      <p:pic>
        <p:nvPicPr>
          <p:cNvPr id="9" name="Picture 8">
            <a:extLst>
              <a:ext uri="{FF2B5EF4-FFF2-40B4-BE49-F238E27FC236}">
                <a16:creationId xmlns:a16="http://schemas.microsoft.com/office/drawing/2014/main" id="{52834082-C2BC-024E-90C9-1A42E2F6C4D7}"/>
              </a:ext>
            </a:extLst>
          </p:cNvPr>
          <p:cNvPicPr>
            <a:picLocks noChangeAspect="1"/>
          </p:cNvPicPr>
          <p:nvPr/>
        </p:nvPicPr>
        <p:blipFill>
          <a:blip r:embed="rId3"/>
          <a:srcRect l="76151"/>
          <a:stretch/>
        </p:blipFill>
        <p:spPr>
          <a:xfrm>
            <a:off x="9161227" y="3428997"/>
            <a:ext cx="2336801" cy="2673487"/>
          </a:xfrm>
          <a:prstGeom prst="rect">
            <a:avLst/>
          </a:prstGeom>
        </p:spPr>
      </p:pic>
    </p:spTree>
    <p:extLst>
      <p:ext uri="{BB962C8B-B14F-4D97-AF65-F5344CB8AC3E}">
        <p14:creationId xmlns:p14="http://schemas.microsoft.com/office/powerpoint/2010/main" val="24190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image of winnin">
            <a:extLst>
              <a:ext uri="{FF2B5EF4-FFF2-40B4-BE49-F238E27FC236}">
                <a16:creationId xmlns:a16="http://schemas.microsoft.com/office/drawing/2014/main" id="{E85D7020-1157-78AB-477E-AD91491607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0255" y="3758787"/>
            <a:ext cx="3657600" cy="25717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7FCE176A-5669-2DA5-7457-49BC18C636E3}"/>
              </a:ext>
            </a:extLst>
          </p:cNvPr>
          <p:cNvSpPr/>
          <p:nvPr/>
        </p:nvSpPr>
        <p:spPr>
          <a:xfrm>
            <a:off x="2164951" y="1804806"/>
            <a:ext cx="3476950" cy="2199640"/>
          </a:xfrm>
          <a:prstGeom prst="roundRect">
            <a:avLst/>
          </a:prstGeom>
          <a:solidFill>
            <a:srgbClr val="003A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Improve quality and reliability of financial reports</a:t>
            </a:r>
          </a:p>
        </p:txBody>
      </p:sp>
      <p:sp>
        <p:nvSpPr>
          <p:cNvPr id="7" name="Rectangle: Rounded Corners 6">
            <a:extLst>
              <a:ext uri="{FF2B5EF4-FFF2-40B4-BE49-F238E27FC236}">
                <a16:creationId xmlns:a16="http://schemas.microsoft.com/office/drawing/2014/main" id="{7AFC35CC-FB46-E8DA-EF27-A51090B8CAD3}"/>
              </a:ext>
            </a:extLst>
          </p:cNvPr>
          <p:cNvSpPr/>
          <p:nvPr/>
        </p:nvSpPr>
        <p:spPr>
          <a:xfrm>
            <a:off x="6676209" y="1804806"/>
            <a:ext cx="3476950" cy="2199640"/>
          </a:xfrm>
          <a:prstGeom prst="roundRect">
            <a:avLst/>
          </a:prstGeom>
          <a:solidFill>
            <a:srgbClr val="003A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t>Reduce burden of multiple formats</a:t>
            </a:r>
          </a:p>
        </p:txBody>
      </p:sp>
      <p:sp>
        <p:nvSpPr>
          <p:cNvPr id="6" name="Title 1">
            <a:extLst>
              <a:ext uri="{FF2B5EF4-FFF2-40B4-BE49-F238E27FC236}">
                <a16:creationId xmlns:a16="http://schemas.microsoft.com/office/drawing/2014/main" id="{9C0D004A-449E-7736-A2C5-1A16AE2CE090}"/>
              </a:ext>
            </a:extLst>
          </p:cNvPr>
          <p:cNvSpPr txBox="1">
            <a:spLocks/>
          </p:cNvSpPr>
          <p:nvPr/>
        </p:nvSpPr>
        <p:spPr>
          <a:xfrm>
            <a:off x="494516" y="41136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Surprising combination!</a:t>
            </a:r>
          </a:p>
        </p:txBody>
      </p:sp>
    </p:spTree>
    <p:extLst>
      <p:ext uri="{BB962C8B-B14F-4D97-AF65-F5344CB8AC3E}">
        <p14:creationId xmlns:p14="http://schemas.microsoft.com/office/powerpoint/2010/main" val="2154917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4E38267-6CCC-58C8-782B-D8784849DBD2}"/>
              </a:ext>
            </a:extLst>
          </p:cNvPr>
          <p:cNvSpPr/>
          <p:nvPr/>
        </p:nvSpPr>
        <p:spPr>
          <a:xfrm>
            <a:off x="10096500" y="0"/>
            <a:ext cx="2095500" cy="1701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F6780DE-8DC3-7AB3-DC1D-DC88CE70D8D5}"/>
              </a:ext>
            </a:extLst>
          </p:cNvPr>
          <p:cNvSpPr txBox="1"/>
          <p:nvPr/>
        </p:nvSpPr>
        <p:spPr>
          <a:xfrm>
            <a:off x="571500" y="228600"/>
            <a:ext cx="11049000" cy="584775"/>
          </a:xfrm>
          <a:prstGeom prst="rect">
            <a:avLst/>
          </a:prstGeom>
          <a:noFill/>
        </p:spPr>
        <p:txBody>
          <a:bodyPr wrap="square" rtlCol="0">
            <a:spAutoFit/>
          </a:bodyPr>
          <a:lstStyle/>
          <a:p>
            <a:pPr algn="ctr"/>
            <a:r>
              <a:rPr lang="en-US" sz="3200" dirty="0">
                <a:latin typeface="Work Sans" pitchFamily="2" charset="0"/>
              </a:rPr>
              <a:t>A global initiative a decade in the making</a:t>
            </a:r>
          </a:p>
        </p:txBody>
      </p:sp>
      <p:sp>
        <p:nvSpPr>
          <p:cNvPr id="2" name="Content Placeholder 4">
            <a:extLst>
              <a:ext uri="{FF2B5EF4-FFF2-40B4-BE49-F238E27FC236}">
                <a16:creationId xmlns:a16="http://schemas.microsoft.com/office/drawing/2014/main" id="{CEE3EEDD-C83C-025E-8F3F-6E4EB8FDA244}"/>
              </a:ext>
            </a:extLst>
          </p:cNvPr>
          <p:cNvSpPr txBox="1">
            <a:spLocks/>
          </p:cNvSpPr>
          <p:nvPr/>
        </p:nvSpPr>
        <p:spPr>
          <a:xfrm>
            <a:off x="267970" y="6192519"/>
            <a:ext cx="1906270" cy="4368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Work Sans SemiBold" panose="000007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300" dirty="0">
                <a:solidFill>
                  <a:schemeClr val="accent6"/>
                </a:solidFill>
                <a:latin typeface="Open Sans" panose="020B0606030504020204" pitchFamily="34" charset="0"/>
                <a:ea typeface="Open Sans" panose="020B0606030504020204" pitchFamily="34" charset="0"/>
                <a:cs typeface="Open Sans" panose="020B0606030504020204" pitchFamily="34" charset="0"/>
              </a:rPr>
              <a:t>*</a:t>
            </a:r>
            <a:r>
              <a:rPr lang="en-US" sz="1600" dirty="0">
                <a:solidFill>
                  <a:schemeClr val="accent6"/>
                </a:solidFill>
                <a:latin typeface="Open Sans" panose="020B0606030504020204" pitchFamily="34" charset="0"/>
                <a:ea typeface="Open Sans" panose="020B0606030504020204" pitchFamily="34" charset="0"/>
                <a:cs typeface="Open Sans" panose="020B0606030504020204" pitchFamily="34" charset="0"/>
                <a:hlinkClick r:id="rId3"/>
              </a:rPr>
              <a:t>CCAB study</a:t>
            </a:r>
            <a:endParaRPr lang="en-US" sz="2300" dirty="0">
              <a:solidFill>
                <a:schemeClr val="accent6"/>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843A860-5BC5-3410-2B95-99952F00FB8E}"/>
              </a:ext>
            </a:extLst>
          </p:cNvPr>
          <p:cNvCxnSpPr/>
          <p:nvPr/>
        </p:nvCxnSpPr>
        <p:spPr>
          <a:xfrm>
            <a:off x="744279" y="3785191"/>
            <a:ext cx="10399971" cy="0"/>
          </a:xfrm>
          <a:prstGeom prst="line">
            <a:avLst/>
          </a:prstGeom>
          <a:ln w="57150" cap="sq">
            <a:solidFill>
              <a:schemeClr val="accent6"/>
            </a:solidFill>
            <a:round/>
            <a:headEnd type="oval"/>
            <a:tailEnd type="oval"/>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129BB606-0C2F-52F1-F0DA-181A9EDDACCB}"/>
              </a:ext>
            </a:extLst>
          </p:cNvPr>
          <p:cNvSpPr/>
          <p:nvPr/>
        </p:nvSpPr>
        <p:spPr>
          <a:xfrm>
            <a:off x="1244600" y="1000425"/>
            <a:ext cx="2802880" cy="2242505"/>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6"/>
                </a:solidFill>
                <a:latin typeface="Open Sans" panose="020B0606030504020204" pitchFamily="34" charset="0"/>
                <a:ea typeface="Open Sans" panose="020B0606030504020204" pitchFamily="34" charset="0"/>
                <a:cs typeface="Open Sans" panose="020B0606030504020204" pitchFamily="34" charset="0"/>
              </a:rPr>
              <a:t>Research* Shows Global Demand</a:t>
            </a:r>
          </a:p>
          <a:p>
            <a:pPr algn="ctr"/>
            <a:r>
              <a:rPr lang="en-US" sz="1600" dirty="0">
                <a:solidFill>
                  <a:schemeClr val="accent6"/>
                </a:solidFill>
                <a:latin typeface="Open Sans" panose="020B0606030504020204" pitchFamily="34" charset="0"/>
                <a:ea typeface="Open Sans" panose="020B0606030504020204" pitchFamily="34" charset="0"/>
                <a:cs typeface="Open Sans" panose="020B0606030504020204" pitchFamily="34" charset="0"/>
              </a:rPr>
              <a:t>72% of CCAB’s respondents (605 from 172 countries) support creation of an international standard</a:t>
            </a:r>
            <a:endParaRPr lang="en-GB" sz="1600" dirty="0">
              <a:solidFill>
                <a:schemeClr val="accent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9">
            <a:extLst>
              <a:ext uri="{FF2B5EF4-FFF2-40B4-BE49-F238E27FC236}">
                <a16:creationId xmlns:a16="http://schemas.microsoft.com/office/drawing/2014/main" id="{E66EB236-39F9-8BFB-9FD6-7E6952CF5CD3}"/>
              </a:ext>
            </a:extLst>
          </p:cNvPr>
          <p:cNvSpPr/>
          <p:nvPr/>
        </p:nvSpPr>
        <p:spPr>
          <a:xfrm>
            <a:off x="2981133" y="4396450"/>
            <a:ext cx="2802880" cy="2242505"/>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6"/>
                </a:solidFill>
                <a:latin typeface="Open Sans" panose="020B0606030504020204" pitchFamily="34" charset="0"/>
                <a:ea typeface="Open Sans" panose="020B0606030504020204" pitchFamily="34" charset="0"/>
                <a:cs typeface="Open Sans" panose="020B0606030504020204" pitchFamily="34" charset="0"/>
              </a:rPr>
              <a:t>In principle support but no resources</a:t>
            </a:r>
          </a:p>
          <a:p>
            <a:pPr algn="ctr"/>
            <a:r>
              <a:rPr lang="en-US" sz="1600" dirty="0">
                <a:solidFill>
                  <a:schemeClr val="accent6"/>
                </a:solidFill>
                <a:latin typeface="Open Sans" panose="020B0606030504020204" pitchFamily="34" charset="0"/>
                <a:ea typeface="Open Sans" panose="020B0606030504020204" pitchFamily="34" charset="0"/>
                <a:cs typeface="Open Sans" panose="020B0606030504020204" pitchFamily="34" charset="0"/>
              </a:rPr>
              <a:t>The International Accounting Standards Board (IASB) </a:t>
            </a:r>
            <a:r>
              <a:rPr lang="en-US" sz="1600" dirty="0" err="1">
                <a:solidFill>
                  <a:schemeClr val="accent6"/>
                </a:solidFill>
                <a:latin typeface="Open Sans" panose="020B0606030504020204" pitchFamily="34" charset="0"/>
                <a:ea typeface="Open Sans" panose="020B0606030504020204" pitchFamily="34" charset="0"/>
                <a:cs typeface="Open Sans" panose="020B0606030504020204" pitchFamily="34" charset="0"/>
              </a:rPr>
              <a:t>recognises</a:t>
            </a:r>
            <a:r>
              <a:rPr lang="en-US" sz="1600" dirty="0">
                <a:solidFill>
                  <a:schemeClr val="accent6"/>
                </a:solidFill>
                <a:latin typeface="Open Sans" panose="020B0606030504020204" pitchFamily="34" charset="0"/>
                <a:ea typeface="Open Sans" panose="020B0606030504020204" pitchFamily="34" charset="0"/>
                <a:cs typeface="Open Sans" panose="020B0606030504020204" pitchFamily="34" charset="0"/>
              </a:rPr>
              <a:t> the need for a standard but is unable to fund its development</a:t>
            </a:r>
            <a:endParaRPr lang="en-GB" sz="1600" dirty="0">
              <a:solidFill>
                <a:schemeClr val="accent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Rounded Corners 10">
            <a:extLst>
              <a:ext uri="{FF2B5EF4-FFF2-40B4-BE49-F238E27FC236}">
                <a16:creationId xmlns:a16="http://schemas.microsoft.com/office/drawing/2014/main" id="{5C2CD54B-9C70-C82E-9401-46EE1A43190E}"/>
              </a:ext>
            </a:extLst>
          </p:cNvPr>
          <p:cNvSpPr/>
          <p:nvPr/>
        </p:nvSpPr>
        <p:spPr>
          <a:xfrm>
            <a:off x="4639321" y="1000425"/>
            <a:ext cx="2802880" cy="2242505"/>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6"/>
                </a:solidFill>
                <a:latin typeface="Open Sans" panose="020B0606030504020204" pitchFamily="34" charset="0"/>
                <a:ea typeface="Open Sans" panose="020B0606030504020204" pitchFamily="34" charset="0"/>
                <a:cs typeface="Open Sans" panose="020B0606030504020204" pitchFamily="34" charset="0"/>
              </a:rPr>
              <a:t>IFR4NPO Launch</a:t>
            </a:r>
          </a:p>
          <a:p>
            <a:pPr algn="ctr"/>
            <a:r>
              <a:rPr lang="en-US" sz="1600" dirty="0">
                <a:solidFill>
                  <a:schemeClr val="accent6"/>
                </a:solidFill>
                <a:latin typeface="Open Sans" panose="020B0606030504020204" pitchFamily="34" charset="0"/>
                <a:ea typeface="Open Sans" panose="020B0606030504020204" pitchFamily="34" charset="0"/>
                <a:cs typeface="Open Sans" panose="020B0606030504020204" pitchFamily="34" charset="0"/>
              </a:rPr>
              <a:t>Humentum and CIPFA, with funding from Ford Foundation and OSF, launch the International Financial Reporting for Non-Profit Organisations</a:t>
            </a:r>
            <a:endParaRPr lang="en-GB" sz="1600" dirty="0">
              <a:solidFill>
                <a:schemeClr val="accent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Rectangle: Rounded Corners 11">
            <a:extLst>
              <a:ext uri="{FF2B5EF4-FFF2-40B4-BE49-F238E27FC236}">
                <a16:creationId xmlns:a16="http://schemas.microsoft.com/office/drawing/2014/main" id="{61474517-01D1-86DC-8077-642A6E71F5DC}"/>
              </a:ext>
            </a:extLst>
          </p:cNvPr>
          <p:cNvSpPr/>
          <p:nvPr/>
        </p:nvSpPr>
        <p:spPr>
          <a:xfrm>
            <a:off x="8034042" y="1000425"/>
            <a:ext cx="2802880" cy="2242505"/>
          </a:xfrm>
          <a:prstGeom prst="roundRect">
            <a:avLst/>
          </a:pr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6"/>
                </a:solidFill>
                <a:latin typeface="Open Sans" panose="020B0606030504020204" pitchFamily="34" charset="0"/>
                <a:ea typeface="Open Sans" panose="020B0606030504020204" pitchFamily="34" charset="0"/>
                <a:cs typeface="Open Sans" panose="020B0606030504020204" pitchFamily="34" charset="0"/>
              </a:rPr>
              <a:t>INPAS Publication</a:t>
            </a:r>
          </a:p>
          <a:p>
            <a:pPr algn="ctr"/>
            <a:r>
              <a:rPr lang="en-US" dirty="0">
                <a:solidFill>
                  <a:schemeClr val="accent6"/>
                </a:solidFill>
                <a:latin typeface="Open Sans" panose="020B0606030504020204" pitchFamily="34" charset="0"/>
                <a:ea typeface="Open Sans" panose="020B0606030504020204" pitchFamily="34" charset="0"/>
                <a:cs typeface="Open Sans" panose="020B0606030504020204" pitchFamily="34" charset="0"/>
              </a:rPr>
              <a:t>Marking over a decade of engagement and collaboration</a:t>
            </a:r>
            <a:endParaRPr lang="en-GB" dirty="0">
              <a:solidFill>
                <a:schemeClr val="accent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Rectangle: Rounded Corners 12">
            <a:extLst>
              <a:ext uri="{FF2B5EF4-FFF2-40B4-BE49-F238E27FC236}">
                <a16:creationId xmlns:a16="http://schemas.microsoft.com/office/drawing/2014/main" id="{848E53F9-FCEF-665F-886B-46D650A59071}"/>
              </a:ext>
            </a:extLst>
          </p:cNvPr>
          <p:cNvSpPr/>
          <p:nvPr/>
        </p:nvSpPr>
        <p:spPr>
          <a:xfrm>
            <a:off x="6434943" y="4396451"/>
            <a:ext cx="2802880" cy="2242505"/>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6"/>
                </a:solidFill>
                <a:latin typeface="Open Sans" panose="020B0606030504020204" pitchFamily="34" charset="0"/>
                <a:ea typeface="Open Sans" panose="020B0606030504020204" pitchFamily="34" charset="0"/>
                <a:cs typeface="Open Sans" panose="020B0606030504020204" pitchFamily="34" charset="0"/>
              </a:rPr>
              <a:t>Global Public Consultation</a:t>
            </a:r>
          </a:p>
          <a:p>
            <a:pPr algn="ctr"/>
            <a:r>
              <a:rPr lang="en-US" sz="1600" dirty="0">
                <a:solidFill>
                  <a:schemeClr val="accent6"/>
                </a:solidFill>
                <a:latin typeface="Open Sans" panose="020B0606030504020204" pitchFamily="34" charset="0"/>
                <a:ea typeface="Open Sans" panose="020B0606030504020204" pitchFamily="34" charset="0"/>
                <a:cs typeface="Open Sans" panose="020B0606030504020204" pitchFamily="34" charset="0"/>
              </a:rPr>
              <a:t>Ongoing outreach and opportunities for input, incorporating diverse stakeholder perspectives</a:t>
            </a:r>
            <a:endParaRPr lang="en-GB" sz="1600" dirty="0">
              <a:solidFill>
                <a:schemeClr val="accent6"/>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5" name="Straight Arrow Connector 14">
            <a:extLst>
              <a:ext uri="{FF2B5EF4-FFF2-40B4-BE49-F238E27FC236}">
                <a16:creationId xmlns:a16="http://schemas.microsoft.com/office/drawing/2014/main" id="{D229685D-715A-A074-410F-E4F99B790050}"/>
              </a:ext>
            </a:extLst>
          </p:cNvPr>
          <p:cNvCxnSpPr>
            <a:cxnSpLocks/>
          </p:cNvCxnSpPr>
          <p:nvPr/>
        </p:nvCxnSpPr>
        <p:spPr>
          <a:xfrm>
            <a:off x="2696751" y="3264195"/>
            <a:ext cx="0" cy="520996"/>
          </a:xfrm>
          <a:prstGeom prst="straightConnector1">
            <a:avLst/>
          </a:prstGeom>
          <a:ln w="63500" cap="rnd">
            <a:solidFill>
              <a:schemeClr val="accent5"/>
            </a:solidFill>
            <a:tailEnd type="oval"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B3B680D-300D-9A87-885B-D2D4537010CD}"/>
              </a:ext>
            </a:extLst>
          </p:cNvPr>
          <p:cNvCxnSpPr>
            <a:cxnSpLocks/>
          </p:cNvCxnSpPr>
          <p:nvPr/>
        </p:nvCxnSpPr>
        <p:spPr>
          <a:xfrm>
            <a:off x="6091472" y="3242930"/>
            <a:ext cx="0" cy="520996"/>
          </a:xfrm>
          <a:prstGeom prst="straightConnector1">
            <a:avLst/>
          </a:prstGeom>
          <a:ln w="63500" cap="rnd">
            <a:solidFill>
              <a:schemeClr val="accent5"/>
            </a:solidFill>
            <a:tailEnd type="oval"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7B79193-3433-B167-A4B8-6FD1DE3BE3AC}"/>
              </a:ext>
            </a:extLst>
          </p:cNvPr>
          <p:cNvCxnSpPr>
            <a:cxnSpLocks/>
          </p:cNvCxnSpPr>
          <p:nvPr/>
        </p:nvCxnSpPr>
        <p:spPr>
          <a:xfrm>
            <a:off x="9486193" y="3264195"/>
            <a:ext cx="0" cy="520996"/>
          </a:xfrm>
          <a:prstGeom prst="straightConnector1">
            <a:avLst/>
          </a:prstGeom>
          <a:ln w="63500" cap="rnd">
            <a:solidFill>
              <a:schemeClr val="accent5"/>
            </a:solidFill>
            <a:tailEnd type="oval"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8FAC4B7-A37C-A1FD-83EF-09E934F76070}"/>
              </a:ext>
            </a:extLst>
          </p:cNvPr>
          <p:cNvCxnSpPr>
            <a:cxnSpLocks/>
          </p:cNvCxnSpPr>
          <p:nvPr/>
        </p:nvCxnSpPr>
        <p:spPr>
          <a:xfrm flipH="1" flipV="1">
            <a:off x="4450357" y="3806457"/>
            <a:ext cx="21640" cy="570614"/>
          </a:xfrm>
          <a:prstGeom prst="straightConnector1">
            <a:avLst/>
          </a:prstGeom>
          <a:ln w="63500" cap="rnd">
            <a:solidFill>
              <a:schemeClr val="accent5"/>
            </a:solidFill>
            <a:tailEnd type="oval"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E2BFA7E-31E0-94BD-F47A-9D6EE46B6469}"/>
              </a:ext>
            </a:extLst>
          </p:cNvPr>
          <p:cNvCxnSpPr>
            <a:cxnSpLocks/>
          </p:cNvCxnSpPr>
          <p:nvPr/>
        </p:nvCxnSpPr>
        <p:spPr>
          <a:xfrm flipH="1" flipV="1">
            <a:off x="7887094" y="3825836"/>
            <a:ext cx="21640" cy="570614"/>
          </a:xfrm>
          <a:prstGeom prst="straightConnector1">
            <a:avLst/>
          </a:prstGeom>
          <a:ln w="63500" cap="rnd">
            <a:solidFill>
              <a:schemeClr val="accent5"/>
            </a:solidFill>
            <a:tailEnd type="oval" w="lg" len="lg"/>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7CA14BF-43C1-E38E-EC12-FC03A80C55A1}"/>
              </a:ext>
            </a:extLst>
          </p:cNvPr>
          <p:cNvSpPr txBox="1"/>
          <p:nvPr/>
        </p:nvSpPr>
        <p:spPr>
          <a:xfrm>
            <a:off x="4014768" y="3205159"/>
            <a:ext cx="892818" cy="461665"/>
          </a:xfrm>
          <a:prstGeom prst="rect">
            <a:avLst/>
          </a:prstGeom>
          <a:noFill/>
        </p:spPr>
        <p:txBody>
          <a:bodyPr wrap="square" rtlCol="0">
            <a:spAutoFit/>
          </a:bodyPr>
          <a:lstStyle/>
          <a:p>
            <a:pPr algn="ctr"/>
            <a:r>
              <a:rPr lang="en-US" sz="2400" b="1" dirty="0">
                <a:solidFill>
                  <a:schemeClr val="accent6"/>
                </a:solidFill>
                <a:latin typeface="Work Sans" pitchFamily="2" charset="0"/>
              </a:rPr>
              <a:t>2015</a:t>
            </a:r>
            <a:endParaRPr lang="en-GB" b="1" dirty="0">
              <a:solidFill>
                <a:schemeClr val="accent6"/>
              </a:solidFill>
              <a:latin typeface="Work Sans" pitchFamily="2" charset="0"/>
            </a:endParaRPr>
          </a:p>
        </p:txBody>
      </p:sp>
      <p:sp>
        <p:nvSpPr>
          <p:cNvPr id="23" name="TextBox 22">
            <a:extLst>
              <a:ext uri="{FF2B5EF4-FFF2-40B4-BE49-F238E27FC236}">
                <a16:creationId xmlns:a16="http://schemas.microsoft.com/office/drawing/2014/main" id="{52B67EF7-AB0F-F2A2-B4D7-A919A9E37C09}"/>
              </a:ext>
            </a:extLst>
          </p:cNvPr>
          <p:cNvSpPr txBox="1"/>
          <p:nvPr/>
        </p:nvSpPr>
        <p:spPr>
          <a:xfrm>
            <a:off x="2254724" y="3880310"/>
            <a:ext cx="892818" cy="461665"/>
          </a:xfrm>
          <a:prstGeom prst="rect">
            <a:avLst/>
          </a:prstGeom>
          <a:noFill/>
        </p:spPr>
        <p:txBody>
          <a:bodyPr wrap="square" rtlCol="0">
            <a:spAutoFit/>
          </a:bodyPr>
          <a:lstStyle/>
          <a:p>
            <a:pPr algn="ctr"/>
            <a:r>
              <a:rPr lang="en-US" sz="2400" b="1" dirty="0">
                <a:solidFill>
                  <a:schemeClr val="accent6"/>
                </a:solidFill>
                <a:latin typeface="Work Sans" pitchFamily="2" charset="0"/>
              </a:rPr>
              <a:t>2014</a:t>
            </a:r>
            <a:endParaRPr lang="en-GB" b="1" dirty="0">
              <a:solidFill>
                <a:schemeClr val="accent6"/>
              </a:solidFill>
              <a:latin typeface="Work Sans" pitchFamily="2" charset="0"/>
            </a:endParaRPr>
          </a:p>
        </p:txBody>
      </p:sp>
      <p:sp>
        <p:nvSpPr>
          <p:cNvPr id="24" name="TextBox 23">
            <a:extLst>
              <a:ext uri="{FF2B5EF4-FFF2-40B4-BE49-F238E27FC236}">
                <a16:creationId xmlns:a16="http://schemas.microsoft.com/office/drawing/2014/main" id="{DBD9B824-B6FB-5FD0-2F23-71512BAA6FC6}"/>
              </a:ext>
            </a:extLst>
          </p:cNvPr>
          <p:cNvSpPr txBox="1"/>
          <p:nvPr/>
        </p:nvSpPr>
        <p:spPr>
          <a:xfrm>
            <a:off x="9002514" y="3880310"/>
            <a:ext cx="967357" cy="461665"/>
          </a:xfrm>
          <a:prstGeom prst="rect">
            <a:avLst/>
          </a:prstGeom>
          <a:noFill/>
        </p:spPr>
        <p:txBody>
          <a:bodyPr wrap="square" rtlCol="0">
            <a:spAutoFit/>
          </a:bodyPr>
          <a:lstStyle/>
          <a:p>
            <a:pPr algn="ctr"/>
            <a:r>
              <a:rPr lang="en-US" sz="2400" b="1" dirty="0">
                <a:solidFill>
                  <a:schemeClr val="accent6"/>
                </a:solidFill>
                <a:latin typeface="Work Sans" pitchFamily="2" charset="0"/>
              </a:rPr>
              <a:t>2025</a:t>
            </a:r>
            <a:endParaRPr lang="en-GB" b="1" dirty="0">
              <a:solidFill>
                <a:schemeClr val="accent6"/>
              </a:solidFill>
              <a:latin typeface="Work Sans" pitchFamily="2" charset="0"/>
            </a:endParaRPr>
          </a:p>
        </p:txBody>
      </p:sp>
      <p:sp>
        <p:nvSpPr>
          <p:cNvPr id="25" name="TextBox 24">
            <a:extLst>
              <a:ext uri="{FF2B5EF4-FFF2-40B4-BE49-F238E27FC236}">
                <a16:creationId xmlns:a16="http://schemas.microsoft.com/office/drawing/2014/main" id="{6BE75793-E189-14E1-1A0F-D7402CD3E506}"/>
              </a:ext>
            </a:extLst>
          </p:cNvPr>
          <p:cNvSpPr txBox="1"/>
          <p:nvPr/>
        </p:nvSpPr>
        <p:spPr>
          <a:xfrm>
            <a:off x="5607793" y="3880310"/>
            <a:ext cx="967357" cy="461665"/>
          </a:xfrm>
          <a:prstGeom prst="rect">
            <a:avLst/>
          </a:prstGeom>
          <a:noFill/>
        </p:spPr>
        <p:txBody>
          <a:bodyPr wrap="square" rtlCol="0">
            <a:spAutoFit/>
          </a:bodyPr>
          <a:lstStyle/>
          <a:p>
            <a:pPr algn="ctr"/>
            <a:r>
              <a:rPr lang="en-US" sz="2400" b="1" dirty="0">
                <a:solidFill>
                  <a:schemeClr val="accent6"/>
                </a:solidFill>
                <a:latin typeface="Work Sans" pitchFamily="2" charset="0"/>
              </a:rPr>
              <a:t>2019</a:t>
            </a:r>
            <a:endParaRPr lang="en-GB" b="1" dirty="0">
              <a:solidFill>
                <a:schemeClr val="accent6"/>
              </a:solidFill>
              <a:latin typeface="Work Sans" pitchFamily="2" charset="0"/>
            </a:endParaRPr>
          </a:p>
        </p:txBody>
      </p:sp>
      <p:sp>
        <p:nvSpPr>
          <p:cNvPr id="26" name="TextBox 25">
            <a:extLst>
              <a:ext uri="{FF2B5EF4-FFF2-40B4-BE49-F238E27FC236}">
                <a16:creationId xmlns:a16="http://schemas.microsoft.com/office/drawing/2014/main" id="{124D5277-BB67-1032-CD5C-771B6166828A}"/>
              </a:ext>
            </a:extLst>
          </p:cNvPr>
          <p:cNvSpPr txBox="1"/>
          <p:nvPr/>
        </p:nvSpPr>
        <p:spPr>
          <a:xfrm>
            <a:off x="7060535" y="3198167"/>
            <a:ext cx="1551696" cy="461665"/>
          </a:xfrm>
          <a:prstGeom prst="rect">
            <a:avLst/>
          </a:prstGeom>
          <a:noFill/>
        </p:spPr>
        <p:txBody>
          <a:bodyPr wrap="square" rtlCol="0">
            <a:spAutoFit/>
          </a:bodyPr>
          <a:lstStyle/>
          <a:p>
            <a:pPr algn="ctr"/>
            <a:r>
              <a:rPr lang="en-US" sz="2400" b="1" dirty="0">
                <a:solidFill>
                  <a:schemeClr val="accent6"/>
                </a:solidFill>
                <a:latin typeface="Work Sans" pitchFamily="2" charset="0"/>
              </a:rPr>
              <a:t>2021-24</a:t>
            </a:r>
            <a:endParaRPr lang="en-GB" b="1" dirty="0">
              <a:solidFill>
                <a:schemeClr val="accent6"/>
              </a:solidFill>
              <a:latin typeface="Work Sans" pitchFamily="2" charset="0"/>
            </a:endParaRPr>
          </a:p>
        </p:txBody>
      </p:sp>
    </p:spTree>
    <p:extLst>
      <p:ext uri="{BB962C8B-B14F-4D97-AF65-F5344CB8AC3E}">
        <p14:creationId xmlns:p14="http://schemas.microsoft.com/office/powerpoint/2010/main" val="42205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3085C-430E-F1DB-C4C9-558609D520F3}"/>
              </a:ext>
            </a:extLst>
          </p:cNvPr>
          <p:cNvSpPr>
            <a:spLocks noGrp="1"/>
          </p:cNvSpPr>
          <p:nvPr>
            <p:ph type="title"/>
          </p:nvPr>
        </p:nvSpPr>
        <p:spPr>
          <a:xfrm>
            <a:off x="420757" y="132057"/>
            <a:ext cx="10515600" cy="1325563"/>
          </a:xfrm>
        </p:spPr>
        <p:txBody>
          <a:bodyPr/>
          <a:lstStyle/>
          <a:p>
            <a:r>
              <a:rPr lang="en-US" dirty="0"/>
              <a:t>From Project to Legacy</a:t>
            </a:r>
            <a:endParaRPr lang="en-GB" dirty="0"/>
          </a:p>
        </p:txBody>
      </p:sp>
      <p:pic>
        <p:nvPicPr>
          <p:cNvPr id="3" name="Picture 2" descr="A picture containing knife&#10;&#10;Description automatically generated">
            <a:extLst>
              <a:ext uri="{FF2B5EF4-FFF2-40B4-BE49-F238E27FC236}">
                <a16:creationId xmlns:a16="http://schemas.microsoft.com/office/drawing/2014/main" id="{F0E2465D-EAEF-C660-7829-7B8B010CF9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437" y="2621394"/>
            <a:ext cx="4211644" cy="1270589"/>
          </a:xfrm>
          <a:prstGeom prst="rect">
            <a:avLst/>
          </a:prstGeom>
        </p:spPr>
      </p:pic>
      <p:pic>
        <p:nvPicPr>
          <p:cNvPr id="5" name="Picture 4" descr="Logo&#10;&#10;Description automatically generated">
            <a:extLst>
              <a:ext uri="{FF2B5EF4-FFF2-40B4-BE49-F238E27FC236}">
                <a16:creationId xmlns:a16="http://schemas.microsoft.com/office/drawing/2014/main" id="{DC488F26-3E56-A988-15A4-897E3D7C70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1499" y="1830801"/>
            <a:ext cx="1076389" cy="598328"/>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B2196B99-A014-38CF-6656-B5986055BD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611" y="1771044"/>
            <a:ext cx="975530" cy="717843"/>
          </a:xfrm>
          <a:prstGeom prst="rect">
            <a:avLst/>
          </a:prstGeom>
        </p:spPr>
      </p:pic>
      <p:pic>
        <p:nvPicPr>
          <p:cNvPr id="18" name="Picture 17" descr="A map of the world with different colored pins&#10;&#10;AI-generated content may be incorrect.">
            <a:extLst>
              <a:ext uri="{FF2B5EF4-FFF2-40B4-BE49-F238E27FC236}">
                <a16:creationId xmlns:a16="http://schemas.microsoft.com/office/drawing/2014/main" id="{76D41061-6C92-BF9C-CFAD-5058457BF84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22195" y="4426389"/>
            <a:ext cx="4745892" cy="2140385"/>
          </a:xfrm>
          <a:prstGeom prst="rect">
            <a:avLst/>
          </a:prstGeom>
        </p:spPr>
      </p:pic>
      <p:sp>
        <p:nvSpPr>
          <p:cNvPr id="19" name="Rectangle: Rounded Corners 18">
            <a:extLst>
              <a:ext uri="{FF2B5EF4-FFF2-40B4-BE49-F238E27FC236}">
                <a16:creationId xmlns:a16="http://schemas.microsoft.com/office/drawing/2014/main" id="{23518E9E-7DAC-09AA-3AD5-9617DE914638}"/>
              </a:ext>
            </a:extLst>
          </p:cNvPr>
          <p:cNvSpPr/>
          <p:nvPr/>
        </p:nvSpPr>
        <p:spPr>
          <a:xfrm>
            <a:off x="5232790" y="6292113"/>
            <a:ext cx="1717418" cy="461252"/>
          </a:xfrm>
          <a:prstGeom prst="roundRect">
            <a:avLst>
              <a:gd name="adj"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ysClr val="windowText" lastClr="000000"/>
                </a:solidFill>
              </a:rPr>
              <a:t>15,000+ </a:t>
            </a:r>
          </a:p>
          <a:p>
            <a:pPr algn="ctr"/>
            <a:r>
              <a:rPr lang="en-US" sz="900" dirty="0">
                <a:solidFill>
                  <a:sysClr val="windowText" lastClr="000000"/>
                </a:solidFill>
              </a:rPr>
              <a:t>Newsletter subscribers </a:t>
            </a:r>
          </a:p>
          <a:p>
            <a:pPr algn="ctr"/>
            <a:r>
              <a:rPr lang="en-US" sz="900" dirty="0">
                <a:solidFill>
                  <a:sysClr val="windowText" lastClr="000000"/>
                </a:solidFill>
              </a:rPr>
              <a:t>+ LinkedIn &amp; YouTube</a:t>
            </a:r>
          </a:p>
        </p:txBody>
      </p:sp>
      <p:pic>
        <p:nvPicPr>
          <p:cNvPr id="17" name="Picture 16">
            <a:extLst>
              <a:ext uri="{FF2B5EF4-FFF2-40B4-BE49-F238E27FC236}">
                <a16:creationId xmlns:a16="http://schemas.microsoft.com/office/drawing/2014/main" id="{9AA3E55D-2B32-1468-F0B7-13164FB3B727}"/>
              </a:ext>
            </a:extLst>
          </p:cNvPr>
          <p:cNvPicPr>
            <a:picLocks noChangeAspect="1"/>
          </p:cNvPicPr>
          <p:nvPr/>
        </p:nvPicPr>
        <p:blipFill>
          <a:blip r:embed="rId7"/>
          <a:stretch>
            <a:fillRect/>
          </a:stretch>
        </p:blipFill>
        <p:spPr>
          <a:xfrm>
            <a:off x="5024111" y="3357577"/>
            <a:ext cx="2143777" cy="1204565"/>
          </a:xfrm>
          <a:prstGeom prst="rect">
            <a:avLst/>
          </a:prstGeom>
        </p:spPr>
      </p:pic>
      <p:pic>
        <p:nvPicPr>
          <p:cNvPr id="21" name="Picture 20">
            <a:extLst>
              <a:ext uri="{FF2B5EF4-FFF2-40B4-BE49-F238E27FC236}">
                <a16:creationId xmlns:a16="http://schemas.microsoft.com/office/drawing/2014/main" id="{A29C3E3D-906E-F30F-B1D0-09EE35617D5A}"/>
              </a:ext>
            </a:extLst>
          </p:cNvPr>
          <p:cNvPicPr>
            <a:picLocks noChangeAspect="1"/>
          </p:cNvPicPr>
          <p:nvPr/>
        </p:nvPicPr>
        <p:blipFill>
          <a:blip r:embed="rId8" cstate="print">
            <a:extLst>
              <a:ext uri="{28A0092B-C50C-407E-A947-70E740481C1C}">
                <a14:useLocalDpi xmlns:a14="http://schemas.microsoft.com/office/drawing/2010/main" val="0"/>
              </a:ext>
            </a:extLst>
          </a:blip>
          <a:srcRect l="10726" t="32635" r="9598" b="29830"/>
          <a:stretch>
            <a:fillRect/>
          </a:stretch>
        </p:blipFill>
        <p:spPr>
          <a:xfrm>
            <a:off x="8736495" y="2759500"/>
            <a:ext cx="2978427" cy="909944"/>
          </a:xfrm>
          <a:prstGeom prst="rect">
            <a:avLst/>
          </a:prstGeom>
        </p:spPr>
      </p:pic>
      <p:sp>
        <p:nvSpPr>
          <p:cNvPr id="22" name="Rectangle 21">
            <a:extLst>
              <a:ext uri="{FF2B5EF4-FFF2-40B4-BE49-F238E27FC236}">
                <a16:creationId xmlns:a16="http://schemas.microsoft.com/office/drawing/2014/main" id="{483E84EC-AD0E-E528-8B7F-B656DDD65554}"/>
              </a:ext>
            </a:extLst>
          </p:cNvPr>
          <p:cNvSpPr/>
          <p:nvPr/>
        </p:nvSpPr>
        <p:spPr>
          <a:xfrm>
            <a:off x="2948662" y="2357149"/>
            <a:ext cx="1810240" cy="5406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Project partners</a:t>
            </a:r>
            <a:endParaRPr lang="en-GB" dirty="0">
              <a:solidFill>
                <a:schemeClr val="accent1"/>
              </a:solidFill>
            </a:endParaRPr>
          </a:p>
        </p:txBody>
      </p:sp>
      <p:sp>
        <p:nvSpPr>
          <p:cNvPr id="23" name="Rectangle 22">
            <a:extLst>
              <a:ext uri="{FF2B5EF4-FFF2-40B4-BE49-F238E27FC236}">
                <a16:creationId xmlns:a16="http://schemas.microsoft.com/office/drawing/2014/main" id="{AB890D0A-5A84-E1FD-99B1-3D0CFE0551E8}"/>
              </a:ext>
            </a:extLst>
          </p:cNvPr>
          <p:cNvSpPr/>
          <p:nvPr/>
        </p:nvSpPr>
        <p:spPr>
          <a:xfrm>
            <a:off x="7480516" y="2357149"/>
            <a:ext cx="1905000" cy="5406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5"/>
                </a:solidFill>
              </a:rPr>
              <a:t>Founder members</a:t>
            </a:r>
            <a:endParaRPr lang="en-GB" dirty="0">
              <a:solidFill>
                <a:schemeClr val="accent5"/>
              </a:solidFill>
            </a:endParaRPr>
          </a:p>
        </p:txBody>
      </p:sp>
      <p:sp>
        <p:nvSpPr>
          <p:cNvPr id="24" name="Rectangle 23">
            <a:extLst>
              <a:ext uri="{FF2B5EF4-FFF2-40B4-BE49-F238E27FC236}">
                <a16:creationId xmlns:a16="http://schemas.microsoft.com/office/drawing/2014/main" id="{1FB0666A-ADC8-8783-840B-F20C8CBD4372}"/>
              </a:ext>
            </a:extLst>
          </p:cNvPr>
          <p:cNvSpPr/>
          <p:nvPr/>
        </p:nvSpPr>
        <p:spPr>
          <a:xfrm>
            <a:off x="5190881" y="3869774"/>
            <a:ext cx="1810240" cy="54067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The Standard</a:t>
            </a:r>
            <a:endParaRPr lang="en-GB" dirty="0">
              <a:solidFill>
                <a:schemeClr val="bg1"/>
              </a:solidFill>
            </a:endParaRPr>
          </a:p>
        </p:txBody>
      </p:sp>
      <p:sp>
        <p:nvSpPr>
          <p:cNvPr id="25" name="Rectangle 24">
            <a:extLst>
              <a:ext uri="{FF2B5EF4-FFF2-40B4-BE49-F238E27FC236}">
                <a16:creationId xmlns:a16="http://schemas.microsoft.com/office/drawing/2014/main" id="{73753A75-8EAF-312A-75DB-9A29BDA42091}"/>
              </a:ext>
            </a:extLst>
          </p:cNvPr>
          <p:cNvSpPr/>
          <p:nvPr/>
        </p:nvSpPr>
        <p:spPr>
          <a:xfrm>
            <a:off x="5190881" y="5652920"/>
            <a:ext cx="1810240" cy="540673"/>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The Community</a:t>
            </a:r>
            <a:endParaRPr lang="en-GB" dirty="0">
              <a:solidFill>
                <a:schemeClr val="bg1"/>
              </a:solidFill>
            </a:endParaRPr>
          </a:p>
        </p:txBody>
      </p:sp>
      <p:sp>
        <p:nvSpPr>
          <p:cNvPr id="26" name="Rectangle 25">
            <a:extLst>
              <a:ext uri="{FF2B5EF4-FFF2-40B4-BE49-F238E27FC236}">
                <a16:creationId xmlns:a16="http://schemas.microsoft.com/office/drawing/2014/main" id="{A2E71A24-6CF0-667E-9EC9-9DE166899244}"/>
              </a:ext>
            </a:extLst>
          </p:cNvPr>
          <p:cNvSpPr/>
          <p:nvPr/>
        </p:nvSpPr>
        <p:spPr>
          <a:xfrm>
            <a:off x="1796902" y="3429000"/>
            <a:ext cx="1810240" cy="5406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2019-2025</a:t>
            </a:r>
            <a:endParaRPr lang="en-GB" dirty="0">
              <a:solidFill>
                <a:schemeClr val="accent1"/>
              </a:solidFill>
            </a:endParaRPr>
          </a:p>
        </p:txBody>
      </p:sp>
      <p:sp>
        <p:nvSpPr>
          <p:cNvPr id="27" name="Rectangle 26">
            <a:extLst>
              <a:ext uri="{FF2B5EF4-FFF2-40B4-BE49-F238E27FC236}">
                <a16:creationId xmlns:a16="http://schemas.microsoft.com/office/drawing/2014/main" id="{12A7C9B0-0081-5A38-977C-1C074DCB1C06}"/>
              </a:ext>
            </a:extLst>
          </p:cNvPr>
          <p:cNvSpPr/>
          <p:nvPr/>
        </p:nvSpPr>
        <p:spPr>
          <a:xfrm>
            <a:off x="9320588" y="3419186"/>
            <a:ext cx="1810240" cy="5406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5"/>
                </a:solidFill>
              </a:rPr>
              <a:t>2025 onwards</a:t>
            </a:r>
            <a:endParaRPr lang="en-GB" dirty="0">
              <a:solidFill>
                <a:schemeClr val="accent5"/>
              </a:solidFill>
            </a:endParaRPr>
          </a:p>
        </p:txBody>
      </p:sp>
      <p:sp>
        <p:nvSpPr>
          <p:cNvPr id="28" name="Rectangle: Rounded Corners 27">
            <a:extLst>
              <a:ext uri="{FF2B5EF4-FFF2-40B4-BE49-F238E27FC236}">
                <a16:creationId xmlns:a16="http://schemas.microsoft.com/office/drawing/2014/main" id="{B9FC8001-55A3-6BF3-9E4C-CA12AC775FF0}"/>
              </a:ext>
            </a:extLst>
          </p:cNvPr>
          <p:cNvSpPr/>
          <p:nvPr/>
        </p:nvSpPr>
        <p:spPr>
          <a:xfrm>
            <a:off x="3172514" y="1690688"/>
            <a:ext cx="6070823" cy="79819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 name="Straight Arrow Connector 29">
            <a:extLst>
              <a:ext uri="{FF2B5EF4-FFF2-40B4-BE49-F238E27FC236}">
                <a16:creationId xmlns:a16="http://schemas.microsoft.com/office/drawing/2014/main" id="{C5E6A59E-4E6E-02F6-D2C5-ADD1CA0DF9E1}"/>
              </a:ext>
            </a:extLst>
          </p:cNvPr>
          <p:cNvCxnSpPr>
            <a:cxnSpLocks/>
          </p:cNvCxnSpPr>
          <p:nvPr/>
        </p:nvCxnSpPr>
        <p:spPr>
          <a:xfrm>
            <a:off x="2584174" y="3959859"/>
            <a:ext cx="871254" cy="64591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CA33CDE5-4C3F-4AB8-7FF2-909D3D46B10C}"/>
              </a:ext>
            </a:extLst>
          </p:cNvPr>
          <p:cNvCxnSpPr>
            <a:cxnSpLocks/>
          </p:cNvCxnSpPr>
          <p:nvPr/>
        </p:nvCxnSpPr>
        <p:spPr>
          <a:xfrm flipV="1">
            <a:off x="8569728" y="3966634"/>
            <a:ext cx="815788" cy="595508"/>
          </a:xfrm>
          <a:prstGeom prst="straightConnector1">
            <a:avLst/>
          </a:prstGeom>
          <a:ln w="571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8592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DE19E-1C20-3AA0-3897-772D107A9611}"/>
              </a:ext>
            </a:extLst>
          </p:cNvPr>
          <p:cNvSpPr>
            <a:spLocks noGrp="1"/>
          </p:cNvSpPr>
          <p:nvPr>
            <p:ph type="title"/>
          </p:nvPr>
        </p:nvSpPr>
        <p:spPr>
          <a:xfrm>
            <a:off x="838200" y="228915"/>
            <a:ext cx="10515600" cy="1325563"/>
          </a:xfrm>
        </p:spPr>
        <p:txBody>
          <a:bodyPr/>
          <a:lstStyle/>
          <a:p>
            <a:r>
              <a:rPr lang="en-GB" dirty="0"/>
              <a:t>Completing the suite</a:t>
            </a:r>
            <a:endParaRPr lang="en-US" dirty="0"/>
          </a:p>
        </p:txBody>
      </p:sp>
      <p:graphicFrame>
        <p:nvGraphicFramePr>
          <p:cNvPr id="4" name="Content Placeholder 3">
            <a:extLst>
              <a:ext uri="{FF2B5EF4-FFF2-40B4-BE49-F238E27FC236}">
                <a16:creationId xmlns:a16="http://schemas.microsoft.com/office/drawing/2014/main" id="{2584BE95-3E2F-33E4-BD04-97E969F19BB5}"/>
              </a:ext>
            </a:extLst>
          </p:cNvPr>
          <p:cNvGraphicFramePr>
            <a:graphicFrameLocks noGrp="1"/>
          </p:cNvGraphicFramePr>
          <p:nvPr>
            <p:ph idx="1"/>
            <p:extLst>
              <p:ext uri="{D42A27DB-BD31-4B8C-83A1-F6EECF244321}">
                <p14:modId xmlns:p14="http://schemas.microsoft.com/office/powerpoint/2010/main" val="1657299835"/>
              </p:ext>
            </p:extLst>
          </p:nvPr>
        </p:nvGraphicFramePr>
        <p:xfrm>
          <a:off x="838200" y="1554478"/>
          <a:ext cx="10515600" cy="46431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3752F8D6-096B-E643-2464-51F7111E4A2D}"/>
              </a:ext>
            </a:extLst>
          </p:cNvPr>
          <p:cNvSpPr txBox="1"/>
          <p:nvPr/>
        </p:nvSpPr>
        <p:spPr>
          <a:xfrm>
            <a:off x="838200" y="6259753"/>
            <a:ext cx="4109720" cy="369332"/>
          </a:xfrm>
          <a:prstGeom prst="rect">
            <a:avLst/>
          </a:prstGeom>
          <a:noFill/>
        </p:spPr>
        <p:txBody>
          <a:bodyPr wrap="square" lIns="91440" tIns="45720" rIns="91440" bIns="45720" rtlCol="0" anchor="t">
            <a:spAutoFit/>
          </a:bodyPr>
          <a:lstStyle/>
          <a:p>
            <a:r>
              <a:rPr lang="en-US" b="1" dirty="0"/>
              <a:t>* </a:t>
            </a:r>
            <a:r>
              <a:rPr lang="en-US" sz="1400" dirty="0">
                <a:latin typeface="Open Sans" panose="020B0606030504020204" pitchFamily="34" charset="0"/>
                <a:ea typeface="Open Sans" panose="020B0606030504020204" pitchFamily="34" charset="0"/>
                <a:cs typeface="Open Sans" panose="020B0606030504020204" pitchFamily="34" charset="0"/>
              </a:rPr>
              <a:t>International Accounting Standards Board</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3BEB4001-3056-01EB-8547-547B7D930356}"/>
              </a:ext>
            </a:extLst>
          </p:cNvPr>
          <p:cNvSpPr txBox="1"/>
          <p:nvPr/>
        </p:nvSpPr>
        <p:spPr>
          <a:xfrm>
            <a:off x="6182360" y="6260946"/>
            <a:ext cx="5267960" cy="369332"/>
          </a:xfrm>
          <a:prstGeom prst="rect">
            <a:avLst/>
          </a:prstGeom>
          <a:noFill/>
        </p:spPr>
        <p:txBody>
          <a:bodyPr wrap="square" lIns="91440" tIns="45720" rIns="91440" bIns="45720" rtlCol="0" anchor="t">
            <a:spAutoFit/>
          </a:bodyPr>
          <a:lstStyle/>
          <a:p>
            <a:r>
              <a:rPr lang="en-US" b="1" dirty="0"/>
              <a:t>** </a:t>
            </a:r>
            <a:r>
              <a:rPr lang="en-US" sz="1400">
                <a:latin typeface="Open Sans"/>
                <a:ea typeface="Open Sans"/>
                <a:cs typeface="Open Sans"/>
              </a:rPr>
              <a:t>International Public Sector Accounting Standards Board</a:t>
            </a:r>
            <a:endParaRPr lang="en-US">
              <a:latin typeface="Open Sans"/>
              <a:ea typeface="Open Sans"/>
              <a:cs typeface="Open Sans"/>
            </a:endParaRPr>
          </a:p>
        </p:txBody>
      </p:sp>
    </p:spTree>
    <p:extLst>
      <p:ext uri="{BB962C8B-B14F-4D97-AF65-F5344CB8AC3E}">
        <p14:creationId xmlns:p14="http://schemas.microsoft.com/office/powerpoint/2010/main" val="4182174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8723-FCF8-4EFD-B315-3281A75DD0D4}"/>
              </a:ext>
            </a:extLst>
          </p:cNvPr>
          <p:cNvSpPr>
            <a:spLocks noGrp="1"/>
          </p:cNvSpPr>
          <p:nvPr>
            <p:ph type="title"/>
          </p:nvPr>
        </p:nvSpPr>
        <p:spPr/>
        <p:txBody>
          <a:bodyPr/>
          <a:lstStyle/>
          <a:p>
            <a:r>
              <a:rPr lang="en-US" dirty="0"/>
              <a:t>INPAS Objectives</a:t>
            </a:r>
          </a:p>
        </p:txBody>
      </p:sp>
      <p:sp>
        <p:nvSpPr>
          <p:cNvPr id="3" name="Rectangle: Rounded Corners 2">
            <a:extLst>
              <a:ext uri="{FF2B5EF4-FFF2-40B4-BE49-F238E27FC236}">
                <a16:creationId xmlns:a16="http://schemas.microsoft.com/office/drawing/2014/main" id="{4306F2A4-C56D-421D-9C0F-4B265FFBBF8C}"/>
              </a:ext>
            </a:extLst>
          </p:cNvPr>
          <p:cNvSpPr/>
          <p:nvPr/>
        </p:nvSpPr>
        <p:spPr>
          <a:xfrm>
            <a:off x="838199" y="1953493"/>
            <a:ext cx="6212889" cy="1136405"/>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To improve the quality, transparency and credibility of NPO financial reports.   </a:t>
            </a:r>
          </a:p>
        </p:txBody>
      </p:sp>
      <p:sp>
        <p:nvSpPr>
          <p:cNvPr id="6" name="Rectangle: Rounded Corners 5">
            <a:extLst>
              <a:ext uri="{FF2B5EF4-FFF2-40B4-BE49-F238E27FC236}">
                <a16:creationId xmlns:a16="http://schemas.microsoft.com/office/drawing/2014/main" id="{673E595E-F8F4-427E-926B-F51EA697499F}"/>
              </a:ext>
            </a:extLst>
          </p:cNvPr>
          <p:cNvSpPr/>
          <p:nvPr/>
        </p:nvSpPr>
        <p:spPr>
          <a:xfrm>
            <a:off x="838198" y="3212160"/>
            <a:ext cx="6212889" cy="1472565"/>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To support the provision of NPO financial information that is useful for decision making and accountability, balancing the needs of preparers and users.</a:t>
            </a:r>
            <a:r>
              <a:rPr lang="en-GB" b="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endPar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6">
            <a:extLst>
              <a:ext uri="{FF2B5EF4-FFF2-40B4-BE49-F238E27FC236}">
                <a16:creationId xmlns:a16="http://schemas.microsoft.com/office/drawing/2014/main" id="{A8FAE213-325A-4659-822F-88A0467FD0B3}"/>
              </a:ext>
            </a:extLst>
          </p:cNvPr>
          <p:cNvSpPr/>
          <p:nvPr/>
        </p:nvSpPr>
        <p:spPr>
          <a:xfrm>
            <a:off x="838197" y="4806417"/>
            <a:ext cx="6212889" cy="1203871"/>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To address specific NPO issues, which will promote increased comparability of NPO financial reports.</a:t>
            </a:r>
          </a:p>
        </p:txBody>
      </p:sp>
      <p:sp>
        <p:nvSpPr>
          <p:cNvPr id="46" name="Rectangle 45">
            <a:extLst>
              <a:ext uri="{FF2B5EF4-FFF2-40B4-BE49-F238E27FC236}">
                <a16:creationId xmlns:a16="http://schemas.microsoft.com/office/drawing/2014/main" id="{C8FD0251-B7AE-41FD-A0BB-2354FBFCCA30}"/>
              </a:ext>
            </a:extLst>
          </p:cNvPr>
          <p:cNvSpPr/>
          <p:nvPr/>
        </p:nvSpPr>
        <p:spPr>
          <a:xfrm rot="5400000">
            <a:off x="9161592" y="5264644"/>
            <a:ext cx="780535" cy="17032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Hexagon 46">
            <a:extLst>
              <a:ext uri="{FF2B5EF4-FFF2-40B4-BE49-F238E27FC236}">
                <a16:creationId xmlns:a16="http://schemas.microsoft.com/office/drawing/2014/main" id="{C2A39FA5-C3AA-4228-B6B5-3B92FC53F1CD}"/>
              </a:ext>
            </a:extLst>
          </p:cNvPr>
          <p:cNvSpPr/>
          <p:nvPr/>
        </p:nvSpPr>
        <p:spPr>
          <a:xfrm>
            <a:off x="8585173" y="5279475"/>
            <a:ext cx="778786" cy="671027"/>
          </a:xfrm>
          <a:prstGeom prst="hexagon">
            <a:avLst>
              <a:gd name="adj" fmla="val 28900"/>
              <a:gd name="vf" fmla="val 115470"/>
            </a:avLst>
          </a:prstGeom>
          <a:solidFill>
            <a:schemeClr val="accent3"/>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graphicFrame>
        <p:nvGraphicFramePr>
          <p:cNvPr id="48" name="Content Placeholder 4">
            <a:extLst>
              <a:ext uri="{FF2B5EF4-FFF2-40B4-BE49-F238E27FC236}">
                <a16:creationId xmlns:a16="http://schemas.microsoft.com/office/drawing/2014/main" id="{CA466853-D799-43F5-9198-C7FA9AF1D123}"/>
              </a:ext>
            </a:extLst>
          </p:cNvPr>
          <p:cNvGraphicFramePr>
            <a:graphicFrameLocks/>
          </p:cNvGraphicFramePr>
          <p:nvPr/>
        </p:nvGraphicFramePr>
        <p:xfrm>
          <a:off x="6324600" y="1690688"/>
          <a:ext cx="6553200" cy="5033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430704123"/>
      </p:ext>
    </p:extLst>
  </p:cSld>
  <p:clrMapOvr>
    <a:masterClrMapping/>
  </p:clrMapOvr>
  <mc:AlternateContent xmlns:mc="http://schemas.openxmlformats.org/markup-compatibility/2006" xmlns:p14="http://schemas.microsoft.com/office/powerpoint/2010/main">
    <mc:Choice Requires="p14">
      <p:transition p14:dur="10" advTm="10000"/>
    </mc:Choice>
    <mc:Fallback xmlns="">
      <p:transition advTm="10000"/>
    </mc:Fallback>
  </mc:AlternateContent>
  <p:extLst>
    <p:ext uri="{E180D4A7-C9FB-4DFB-919C-405C955672EB}">
      <p14:showEvtLst xmlns:p14="http://schemas.microsoft.com/office/powerpoint/2010/main">
        <p14:playEvt time="351" objId="10"/>
        <p14:stopEvt time="68241" objId="10"/>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AE46C-A8C4-3C41-9F28-9CC71AC6CCC5}"/>
              </a:ext>
            </a:extLst>
          </p:cNvPr>
          <p:cNvSpPr>
            <a:spLocks noGrp="1"/>
          </p:cNvSpPr>
          <p:nvPr>
            <p:ph type="title"/>
          </p:nvPr>
        </p:nvSpPr>
        <p:spPr/>
        <p:txBody>
          <a:bodyPr/>
          <a:lstStyle/>
          <a:p>
            <a:r>
              <a:rPr lang="en-US" dirty="0"/>
              <a:t>INPAS</a:t>
            </a:r>
          </a:p>
        </p:txBody>
      </p:sp>
      <p:sp>
        <p:nvSpPr>
          <p:cNvPr id="9" name="TextBox 8">
            <a:extLst>
              <a:ext uri="{FF2B5EF4-FFF2-40B4-BE49-F238E27FC236}">
                <a16:creationId xmlns:a16="http://schemas.microsoft.com/office/drawing/2014/main" id="{478F47AA-12F3-37D9-B714-DF0FDBCB02D0}"/>
              </a:ext>
            </a:extLst>
          </p:cNvPr>
          <p:cNvSpPr txBox="1"/>
          <p:nvPr/>
        </p:nvSpPr>
        <p:spPr>
          <a:xfrm>
            <a:off x="838199" y="1690688"/>
            <a:ext cx="6558281" cy="4278094"/>
          </a:xfrm>
          <a:prstGeom prst="rect">
            <a:avLst/>
          </a:prstGeom>
          <a:noFill/>
        </p:spPr>
        <p:txBody>
          <a:bodyPr wrap="square" lIns="91440" tIns="45720" rIns="91440" bIns="45720" rtlCol="0" anchor="t">
            <a:spAutoFit/>
          </a:bodyPr>
          <a:lstStyle/>
          <a:p>
            <a:pPr marL="342900" indent="-342900" algn="l">
              <a:spcBef>
                <a:spcPts val="600"/>
              </a:spcBef>
              <a:spcAft>
                <a:spcPts val="600"/>
              </a:spcAft>
              <a:buFont typeface="Arial" panose="020B0604020202020204" pitchFamily="34" charset="0"/>
              <a:buChar char="•"/>
            </a:pPr>
            <a:r>
              <a:rPr lang="en-US" sz="2000" b="1" i="0" dirty="0">
                <a:effectLst/>
                <a:latin typeface="Open Sans"/>
                <a:ea typeface="Open Sans"/>
                <a:cs typeface="Open Sans"/>
              </a:rPr>
              <a:t>What it is: </a:t>
            </a:r>
            <a:r>
              <a:rPr lang="en-US" b="0" i="0" dirty="0">
                <a:effectLst/>
                <a:latin typeface="Open Sans"/>
                <a:ea typeface="Open Sans"/>
                <a:cs typeface="Open Sans"/>
              </a:rPr>
              <a:t>Guidance for nonprofits to prepare complete (whole-of-entity) financial reports, published by International Non Profit </a:t>
            </a:r>
            <a:r>
              <a:rPr lang="en-US" dirty="0">
                <a:latin typeface="Open Sans"/>
                <a:ea typeface="Open Sans"/>
                <a:cs typeface="Open Sans"/>
              </a:rPr>
              <a:t>R</a:t>
            </a:r>
            <a:r>
              <a:rPr lang="en-US" b="0" i="0" dirty="0">
                <a:effectLst/>
                <a:latin typeface="Open Sans"/>
                <a:ea typeface="Open Sans"/>
                <a:cs typeface="Open Sans"/>
              </a:rPr>
              <a:t>eporting Foundation</a:t>
            </a:r>
          </a:p>
          <a:p>
            <a:pPr marL="342900" indent="-342900">
              <a:spcBef>
                <a:spcPts val="600"/>
              </a:spcBef>
              <a:spcAft>
                <a:spcPts val="600"/>
              </a:spcAft>
              <a:buFont typeface="Arial" panose="020B0604020202020204" pitchFamily="34" charset="0"/>
              <a:buChar char="•"/>
            </a:pPr>
            <a:r>
              <a:rPr lang="en-US" sz="2000" b="1" i="0" dirty="0">
                <a:effectLst/>
                <a:latin typeface="Open Sans"/>
                <a:ea typeface="Open Sans"/>
                <a:cs typeface="Open Sans"/>
              </a:rPr>
              <a:t>Principles-based: </a:t>
            </a:r>
            <a:r>
              <a:rPr lang="en-US" b="0" i="0" dirty="0">
                <a:effectLst/>
                <a:latin typeface="Open Sans"/>
                <a:ea typeface="Open Sans"/>
                <a:cs typeface="Open Sans"/>
              </a:rPr>
              <a:t>A framework for presenting a true and fair view of an NPO’s financial position and performance, based on </a:t>
            </a:r>
            <a:r>
              <a:rPr lang="en-US" b="0" i="1" dirty="0">
                <a:effectLst/>
                <a:latin typeface="Open Sans"/>
                <a:ea typeface="Open Sans"/>
                <a:cs typeface="Open Sans"/>
              </a:rPr>
              <a:t>IFRS for SMEs</a:t>
            </a:r>
            <a:r>
              <a:rPr lang="en-US" b="1" i="1" dirty="0">
                <a:solidFill>
                  <a:schemeClr val="accent6"/>
                </a:solidFill>
                <a:latin typeface="Open Sans"/>
                <a:ea typeface="Open Sans"/>
                <a:cs typeface="Open Sans"/>
              </a:rPr>
              <a:t> </a:t>
            </a:r>
            <a:r>
              <a:rPr lang="en-US" b="0" i="1" dirty="0">
                <a:effectLst/>
                <a:latin typeface="Open Sans"/>
                <a:ea typeface="Open Sans"/>
                <a:cs typeface="Open Sans"/>
              </a:rPr>
              <a:t>Accounting Standard.</a:t>
            </a:r>
          </a:p>
          <a:p>
            <a:pPr marL="342900" indent="-342900" algn="l">
              <a:spcBef>
                <a:spcPts val="600"/>
              </a:spcBef>
              <a:spcAft>
                <a:spcPts val="600"/>
              </a:spcAft>
              <a:buFont typeface="Arial" panose="020B0604020202020204" pitchFamily="34" charset="0"/>
              <a:buChar char="•"/>
            </a:pPr>
            <a:r>
              <a:rPr lang="en-US" sz="2000" b="1" i="0" dirty="0">
                <a:effectLst/>
                <a:latin typeface="Open Sans"/>
                <a:ea typeface="Open Sans"/>
                <a:cs typeface="Open Sans"/>
              </a:rPr>
              <a:t>What it covers: </a:t>
            </a:r>
            <a:r>
              <a:rPr lang="en-US" i="0" dirty="0">
                <a:effectLst/>
                <a:latin typeface="Open Sans"/>
                <a:ea typeface="Open Sans"/>
                <a:cs typeface="Open Sans"/>
              </a:rPr>
              <a:t>Accruals-based </a:t>
            </a:r>
            <a:r>
              <a:rPr lang="en-US" dirty="0">
                <a:latin typeface="Open Sans"/>
                <a:ea typeface="Open Sans"/>
                <a:cs typeface="Open Sans"/>
              </a:rPr>
              <a:t>a</a:t>
            </a:r>
            <a:r>
              <a:rPr lang="en-US" dirty="0">
                <a:effectLst/>
                <a:latin typeface="Open Sans"/>
                <a:ea typeface="Open Sans"/>
                <a:cs typeface="Open Sans"/>
              </a:rPr>
              <a:t>ccounting treatments (recognition, measuremen</a:t>
            </a:r>
            <a:r>
              <a:rPr lang="en-US" dirty="0">
                <a:latin typeface="Open Sans"/>
                <a:ea typeface="Open Sans"/>
                <a:cs typeface="Open Sans"/>
              </a:rPr>
              <a:t>t, presentation and disclosure) and accompanying narrative reports.</a:t>
            </a:r>
            <a:endParaRPr lang="en-US" b="0" i="0" dirty="0">
              <a:effectLst/>
              <a:latin typeface="Open Sans"/>
              <a:ea typeface="Open Sans"/>
              <a:cs typeface="Open Sans"/>
            </a:endParaRPr>
          </a:p>
          <a:p>
            <a:pPr marL="342900" indent="-342900" algn="l">
              <a:spcBef>
                <a:spcPts val="600"/>
              </a:spcBef>
              <a:spcAft>
                <a:spcPts val="600"/>
              </a:spcAft>
              <a:buFont typeface="Arial" panose="020B0604020202020204" pitchFamily="34" charset="0"/>
              <a:buChar char="•"/>
            </a:pPr>
            <a:r>
              <a:rPr lang="en-US" sz="2000" b="1" i="0" dirty="0">
                <a:effectLst/>
                <a:latin typeface="Open Sans" panose="020B0606030504020204" pitchFamily="34" charset="0"/>
                <a:ea typeface="Open Sans" panose="020B0606030504020204" pitchFamily="34" charset="0"/>
                <a:cs typeface="Open Sans" panose="020B0606030504020204" pitchFamily="34" charset="0"/>
              </a:rPr>
              <a:t>Who adopts: </a:t>
            </a:r>
            <a:r>
              <a:rPr lang="en-US" b="0" i="0" dirty="0">
                <a:effectLst/>
                <a:latin typeface="Open Sans" panose="020B0606030504020204" pitchFamily="34" charset="0"/>
                <a:ea typeface="Open Sans" panose="020B0606030504020204" pitchFamily="34" charset="0"/>
                <a:cs typeface="Open Sans" panose="020B0606030504020204" pitchFamily="34" charset="0"/>
              </a:rPr>
              <a:t>Each country decides if INPAS is required for registered NPOs</a:t>
            </a:r>
            <a:r>
              <a:rPr lang="en-US" dirty="0">
                <a:latin typeface="Open Sans" panose="020B0606030504020204" pitchFamily="34" charset="0"/>
                <a:ea typeface="Open Sans" panose="020B0606030504020204" pitchFamily="34" charset="0"/>
                <a:cs typeface="Open Sans" panose="020B0606030504020204" pitchFamily="34" charset="0"/>
              </a:rPr>
              <a:t>. N</a:t>
            </a:r>
            <a:r>
              <a:rPr lang="en-US" b="0" i="0" dirty="0">
                <a:effectLst/>
                <a:latin typeface="Open Sans" panose="020B0606030504020204" pitchFamily="34" charset="0"/>
                <a:ea typeface="Open Sans" panose="020B0606030504020204" pitchFamily="34" charset="0"/>
                <a:cs typeface="Open Sans" panose="020B0606030504020204" pitchFamily="34" charset="0"/>
              </a:rPr>
              <a:t>onprofits </a:t>
            </a:r>
            <a:r>
              <a:rPr lang="en-US" dirty="0">
                <a:latin typeface="Open Sans" panose="020B0606030504020204" pitchFamily="34" charset="0"/>
                <a:ea typeface="Open Sans" panose="020B0606030504020204" pitchFamily="34" charset="0"/>
                <a:cs typeface="Open Sans" panose="020B0606030504020204" pitchFamily="34" charset="0"/>
              </a:rPr>
              <a:t>may also voluntarily adopt if permitted.</a:t>
            </a:r>
            <a:endParaRPr lang="en-US" sz="2000" b="0" i="0" dirty="0">
              <a:effectLst/>
              <a:latin typeface="Open Sans" panose="020B0606030504020204" pitchFamily="34" charset="0"/>
              <a:ea typeface="Open Sans" panose="020B0606030504020204" pitchFamily="34" charset="0"/>
              <a:cs typeface="Open Sans" panose="020B0606030504020204" pitchFamily="34" charset="0"/>
            </a:endParaRPr>
          </a:p>
        </p:txBody>
      </p:sp>
      <p:grpSp>
        <p:nvGrpSpPr>
          <p:cNvPr id="13" name="Group 12">
            <a:extLst>
              <a:ext uri="{FF2B5EF4-FFF2-40B4-BE49-F238E27FC236}">
                <a16:creationId xmlns:a16="http://schemas.microsoft.com/office/drawing/2014/main" id="{2CF4588A-C674-B4E1-BAF4-4D944EFA369F}"/>
              </a:ext>
            </a:extLst>
          </p:cNvPr>
          <p:cNvGrpSpPr/>
          <p:nvPr/>
        </p:nvGrpSpPr>
        <p:grpSpPr>
          <a:xfrm>
            <a:off x="7870934" y="2236383"/>
            <a:ext cx="3957320" cy="2385233"/>
            <a:chOff x="7801923" y="2048744"/>
            <a:chExt cx="3957320" cy="2385233"/>
          </a:xfrm>
        </p:grpSpPr>
        <p:sp>
          <p:nvSpPr>
            <p:cNvPr id="3" name="Rectangle 2">
              <a:extLst>
                <a:ext uri="{FF2B5EF4-FFF2-40B4-BE49-F238E27FC236}">
                  <a16:creationId xmlns:a16="http://schemas.microsoft.com/office/drawing/2014/main" id="{D0DFA73E-0455-9A49-76D4-FAF4E8A582A6}"/>
                </a:ext>
              </a:extLst>
            </p:cNvPr>
            <p:cNvSpPr/>
            <p:nvPr/>
          </p:nvSpPr>
          <p:spPr>
            <a:xfrm>
              <a:off x="7801923" y="2048744"/>
              <a:ext cx="3957320" cy="2385233"/>
            </a:xfrm>
            <a:prstGeom prst="rect">
              <a:avLst/>
            </a:prstGeom>
            <a:solidFill>
              <a:schemeClr val="accent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A44140B-6431-8E6F-7997-7B9732A5BAF1}"/>
                </a:ext>
              </a:extLst>
            </p:cNvPr>
            <p:cNvSpPr/>
            <p:nvPr/>
          </p:nvSpPr>
          <p:spPr>
            <a:xfrm>
              <a:off x="7801923" y="2048744"/>
              <a:ext cx="3957320" cy="1229293"/>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5139194-E182-9297-ABCF-A4F831E13BFF}"/>
                </a:ext>
              </a:extLst>
            </p:cNvPr>
            <p:cNvSpPr txBox="1"/>
            <p:nvPr/>
          </p:nvSpPr>
          <p:spPr>
            <a:xfrm>
              <a:off x="8764438" y="3475791"/>
              <a:ext cx="2734573" cy="369332"/>
            </a:xfrm>
            <a:prstGeom prst="rect">
              <a:avLst/>
            </a:prstGeom>
            <a:noFill/>
          </p:spPr>
          <p:txBody>
            <a:bodyPr wrap="square" rtlCol="0">
              <a:spAutoFit/>
            </a:bodyPr>
            <a:lstStyle/>
            <a:p>
              <a:r>
                <a:rPr lang="en-US" dirty="0">
                  <a:solidFill>
                    <a:schemeClr val="bg1"/>
                  </a:solidFill>
                  <a:latin typeface="+mj-lt"/>
                </a:rPr>
                <a:t>The Standard</a:t>
              </a:r>
            </a:p>
          </p:txBody>
        </p:sp>
        <p:pic>
          <p:nvPicPr>
            <p:cNvPr id="12" name="Picture 11" descr="A close-up of a logo&#10;&#10;AI-generated content may be incorrect.">
              <a:extLst>
                <a:ext uri="{FF2B5EF4-FFF2-40B4-BE49-F238E27FC236}">
                  <a16:creationId xmlns:a16="http://schemas.microsoft.com/office/drawing/2014/main" id="{C59DD6AF-FAE1-52B9-3737-DCAE7A11C6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9982" y="2194889"/>
              <a:ext cx="3641202" cy="937002"/>
            </a:xfrm>
            <a:prstGeom prst="rect">
              <a:avLst/>
            </a:prstGeom>
          </p:spPr>
        </p:pic>
      </p:grpSp>
    </p:spTree>
    <p:extLst>
      <p:ext uri="{BB962C8B-B14F-4D97-AF65-F5344CB8AC3E}">
        <p14:creationId xmlns:p14="http://schemas.microsoft.com/office/powerpoint/2010/main" val="508796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DAF45-ED98-1DE6-26AA-1770326A7A88}"/>
              </a:ext>
            </a:extLst>
          </p:cNvPr>
          <p:cNvSpPr>
            <a:spLocks noGrp="1"/>
          </p:cNvSpPr>
          <p:nvPr>
            <p:ph type="title"/>
          </p:nvPr>
        </p:nvSpPr>
        <p:spPr>
          <a:xfrm>
            <a:off x="838199" y="227346"/>
            <a:ext cx="10515600" cy="1325563"/>
          </a:xfrm>
        </p:spPr>
        <p:txBody>
          <a:bodyPr>
            <a:normAutofit/>
          </a:bodyPr>
          <a:lstStyle/>
          <a:p>
            <a:r>
              <a:rPr lang="en-US" sz="4000" dirty="0"/>
              <a:t>INPAS and INPAS Guide 1</a:t>
            </a:r>
          </a:p>
        </p:txBody>
      </p:sp>
      <p:cxnSp>
        <p:nvCxnSpPr>
          <p:cNvPr id="9" name="Straight Arrow Connector 8">
            <a:extLst>
              <a:ext uri="{FF2B5EF4-FFF2-40B4-BE49-F238E27FC236}">
                <a16:creationId xmlns:a16="http://schemas.microsoft.com/office/drawing/2014/main" id="{5ED309CE-C2E3-CE45-488B-3EC0147A2916}"/>
              </a:ext>
            </a:extLst>
          </p:cNvPr>
          <p:cNvCxnSpPr>
            <a:cxnSpLocks/>
          </p:cNvCxnSpPr>
          <p:nvPr/>
        </p:nvCxnSpPr>
        <p:spPr>
          <a:xfrm>
            <a:off x="6110375" y="3622560"/>
            <a:ext cx="0" cy="915838"/>
          </a:xfrm>
          <a:prstGeom prst="straightConnector1">
            <a:avLst/>
          </a:prstGeom>
          <a:ln w="57150" cap="flat" cmpd="sng" algn="ctr">
            <a:solidFill>
              <a:schemeClr val="accent4"/>
            </a:solidFill>
            <a:prstDash val="sysDash"/>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34" name="TextBox 33">
            <a:extLst>
              <a:ext uri="{FF2B5EF4-FFF2-40B4-BE49-F238E27FC236}">
                <a16:creationId xmlns:a16="http://schemas.microsoft.com/office/drawing/2014/main" id="{C14D3C84-8444-EAFE-9D1C-192A51923B35}"/>
              </a:ext>
            </a:extLst>
          </p:cNvPr>
          <p:cNvSpPr txBox="1"/>
          <p:nvPr/>
        </p:nvSpPr>
        <p:spPr>
          <a:xfrm>
            <a:off x="1004180" y="1408108"/>
            <a:ext cx="3329071" cy="1200329"/>
          </a:xfrm>
          <a:prstGeom prst="rect">
            <a:avLst/>
          </a:prstGeom>
          <a:noFill/>
        </p:spPr>
        <p:txBody>
          <a:bodyPr wrap="square" lIns="91440" tIns="45720" rIns="91440" bIns="45720" rtlCol="0" anchor="t">
            <a:spAutoFit/>
          </a:bodyPr>
          <a:lstStyle/>
          <a:p>
            <a:pPr algn="ctr"/>
            <a:r>
              <a:rPr lang="en-US" dirty="0">
                <a:latin typeface="Open Sans"/>
                <a:ea typeface="Open Sans"/>
                <a:cs typeface="Open Sans"/>
              </a:rPr>
              <a:t>Approx 300 pages, provides guidance on </a:t>
            </a:r>
            <a:r>
              <a:rPr lang="en-US" b="1" dirty="0">
                <a:latin typeface="Open Sans"/>
                <a:ea typeface="Open Sans"/>
                <a:cs typeface="Open Sans"/>
              </a:rPr>
              <a:t>whole-of-entity</a:t>
            </a:r>
            <a:r>
              <a:rPr lang="en-US" dirty="0">
                <a:latin typeface="Open Sans"/>
                <a:ea typeface="Open Sans"/>
                <a:cs typeface="Open Sans"/>
              </a:rPr>
              <a:t> financial statements and accounts</a:t>
            </a:r>
          </a:p>
        </p:txBody>
      </p:sp>
      <p:sp>
        <p:nvSpPr>
          <p:cNvPr id="35" name="TextBox 34">
            <a:extLst>
              <a:ext uri="{FF2B5EF4-FFF2-40B4-BE49-F238E27FC236}">
                <a16:creationId xmlns:a16="http://schemas.microsoft.com/office/drawing/2014/main" id="{D067F95D-8779-61D9-8905-150535F4C216}"/>
              </a:ext>
            </a:extLst>
          </p:cNvPr>
          <p:cNvSpPr txBox="1"/>
          <p:nvPr/>
        </p:nvSpPr>
        <p:spPr>
          <a:xfrm>
            <a:off x="2478819" y="5245403"/>
            <a:ext cx="2351317" cy="923330"/>
          </a:xfrm>
          <a:prstGeom prst="rect">
            <a:avLst/>
          </a:prstGeom>
          <a:noFill/>
        </p:spPr>
        <p:txBody>
          <a:bodyPr wrap="square" rtlCol="0">
            <a:sp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Approx 30 pages, provides guidance on </a:t>
            </a:r>
            <a:r>
              <a:rPr lang="en-US" b="1" dirty="0">
                <a:latin typeface="Open Sans" panose="020B0606030504020204" pitchFamily="34" charset="0"/>
                <a:ea typeface="Open Sans" panose="020B0606030504020204" pitchFamily="34" charset="0"/>
                <a:cs typeface="Open Sans" panose="020B0606030504020204" pitchFamily="34" charset="0"/>
              </a:rPr>
              <a:t>grant reports</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36" name="TextBox 35">
            <a:extLst>
              <a:ext uri="{FF2B5EF4-FFF2-40B4-BE49-F238E27FC236}">
                <a16:creationId xmlns:a16="http://schemas.microsoft.com/office/drawing/2014/main" id="{65A52CE5-FD7A-A1D5-07A2-D317D116D57B}"/>
              </a:ext>
            </a:extLst>
          </p:cNvPr>
          <p:cNvSpPr txBox="1"/>
          <p:nvPr/>
        </p:nvSpPr>
        <p:spPr>
          <a:xfrm>
            <a:off x="7830475" y="3636319"/>
            <a:ext cx="3023421" cy="923330"/>
          </a:xfrm>
          <a:prstGeom prst="rect">
            <a:avLst/>
          </a:prstGeom>
          <a:noFill/>
        </p:spPr>
        <p:txBody>
          <a:bodyPr wrap="square" rtlCol="0">
            <a:spAutoFit/>
          </a:bodyPr>
          <a:lstStyle/>
          <a:p>
            <a:pPr algn="ctr"/>
            <a:r>
              <a:rPr lang="en-US" b="1" dirty="0">
                <a:solidFill>
                  <a:srgbClr val="56A548"/>
                </a:solidFill>
                <a:latin typeface="Open Sans" panose="020B0606030504020204" pitchFamily="34" charset="0"/>
                <a:ea typeface="Open Sans" panose="020B0606030504020204" pitchFamily="34" charset="0"/>
                <a:cs typeface="Open Sans" panose="020B0606030504020204" pitchFamily="34" charset="0"/>
              </a:rPr>
              <a:t>Individual grant reports link to whole-of-entity finances</a:t>
            </a:r>
          </a:p>
        </p:txBody>
      </p:sp>
      <p:grpSp>
        <p:nvGrpSpPr>
          <p:cNvPr id="3" name="Group 2">
            <a:extLst>
              <a:ext uri="{FF2B5EF4-FFF2-40B4-BE49-F238E27FC236}">
                <a16:creationId xmlns:a16="http://schemas.microsoft.com/office/drawing/2014/main" id="{F57A3209-D390-B454-D962-0D5EA898A388}"/>
              </a:ext>
            </a:extLst>
          </p:cNvPr>
          <p:cNvGrpSpPr/>
          <p:nvPr/>
        </p:nvGrpSpPr>
        <p:grpSpPr>
          <a:xfrm>
            <a:off x="4361522" y="1500466"/>
            <a:ext cx="3468953" cy="2090875"/>
            <a:chOff x="7801923" y="2048744"/>
            <a:chExt cx="3957320" cy="2385233"/>
          </a:xfrm>
        </p:grpSpPr>
        <p:sp>
          <p:nvSpPr>
            <p:cNvPr id="6" name="Rectangle 5">
              <a:extLst>
                <a:ext uri="{FF2B5EF4-FFF2-40B4-BE49-F238E27FC236}">
                  <a16:creationId xmlns:a16="http://schemas.microsoft.com/office/drawing/2014/main" id="{F9496890-467D-A256-7C00-E8B6B262A407}"/>
                </a:ext>
              </a:extLst>
            </p:cNvPr>
            <p:cNvSpPr/>
            <p:nvPr/>
          </p:nvSpPr>
          <p:spPr>
            <a:xfrm>
              <a:off x="7801923" y="2048744"/>
              <a:ext cx="3957320" cy="2385233"/>
            </a:xfrm>
            <a:prstGeom prst="rect">
              <a:avLst/>
            </a:prstGeom>
            <a:solidFill>
              <a:schemeClr val="accent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643D6D7-1996-9C99-8510-EA5FF83A6714}"/>
                </a:ext>
              </a:extLst>
            </p:cNvPr>
            <p:cNvSpPr/>
            <p:nvPr/>
          </p:nvSpPr>
          <p:spPr>
            <a:xfrm>
              <a:off x="7801923" y="2048744"/>
              <a:ext cx="3957320" cy="1229293"/>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7F22D90-CD4B-70C4-7E2F-78CAEDE7EAD4}"/>
                </a:ext>
              </a:extLst>
            </p:cNvPr>
            <p:cNvSpPr txBox="1"/>
            <p:nvPr/>
          </p:nvSpPr>
          <p:spPr>
            <a:xfrm>
              <a:off x="8764437" y="3475791"/>
              <a:ext cx="2734573" cy="667101"/>
            </a:xfrm>
            <a:prstGeom prst="rect">
              <a:avLst/>
            </a:prstGeom>
            <a:noFill/>
          </p:spPr>
          <p:txBody>
            <a:bodyPr wrap="square" rtlCol="0">
              <a:spAutoFit/>
            </a:bodyPr>
            <a:lstStyle/>
            <a:p>
              <a:r>
                <a:rPr lang="en-US" sz="1600" dirty="0">
                  <a:solidFill>
                    <a:schemeClr val="bg1"/>
                  </a:solidFill>
                  <a:latin typeface="+mj-lt"/>
                </a:rPr>
                <a:t>Standard and Application Guidance</a:t>
              </a:r>
            </a:p>
          </p:txBody>
        </p:sp>
        <p:pic>
          <p:nvPicPr>
            <p:cNvPr id="10" name="Picture 9" descr="A close-up of a logo&#10;&#10;AI-generated content may be incorrect.">
              <a:extLst>
                <a:ext uri="{FF2B5EF4-FFF2-40B4-BE49-F238E27FC236}">
                  <a16:creationId xmlns:a16="http://schemas.microsoft.com/office/drawing/2014/main" id="{00318526-B836-9651-0008-1FC8D13C61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9982" y="2194889"/>
              <a:ext cx="3641202" cy="937002"/>
            </a:xfrm>
            <a:prstGeom prst="rect">
              <a:avLst/>
            </a:prstGeom>
          </p:spPr>
        </p:pic>
      </p:grpSp>
      <p:grpSp>
        <p:nvGrpSpPr>
          <p:cNvPr id="11" name="Group 10">
            <a:extLst>
              <a:ext uri="{FF2B5EF4-FFF2-40B4-BE49-F238E27FC236}">
                <a16:creationId xmlns:a16="http://schemas.microsoft.com/office/drawing/2014/main" id="{1CEA9960-C229-BEAA-9BCC-675DC26F383C}"/>
              </a:ext>
            </a:extLst>
          </p:cNvPr>
          <p:cNvGrpSpPr/>
          <p:nvPr/>
        </p:nvGrpSpPr>
        <p:grpSpPr>
          <a:xfrm>
            <a:off x="4934715" y="4746042"/>
            <a:ext cx="2351319" cy="1819071"/>
            <a:chOff x="7841409" y="2156604"/>
            <a:chExt cx="3512391" cy="2717321"/>
          </a:xfrm>
        </p:grpSpPr>
        <p:sp>
          <p:nvSpPr>
            <p:cNvPr id="12" name="Rectangle 11">
              <a:extLst>
                <a:ext uri="{FF2B5EF4-FFF2-40B4-BE49-F238E27FC236}">
                  <a16:creationId xmlns:a16="http://schemas.microsoft.com/office/drawing/2014/main" id="{AFD32550-7C11-54FE-C896-A8150488E57D}"/>
                </a:ext>
              </a:extLst>
            </p:cNvPr>
            <p:cNvSpPr/>
            <p:nvPr/>
          </p:nvSpPr>
          <p:spPr>
            <a:xfrm>
              <a:off x="7841411" y="2156604"/>
              <a:ext cx="3512389" cy="2717321"/>
            </a:xfrm>
            <a:prstGeom prst="rect">
              <a:avLst/>
            </a:prstGeom>
            <a:solidFill>
              <a:schemeClr val="accent6"/>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148C2D9-27EC-8B68-1E4D-0348A6DBA07F}"/>
                </a:ext>
              </a:extLst>
            </p:cNvPr>
            <p:cNvSpPr/>
            <p:nvPr/>
          </p:nvSpPr>
          <p:spPr>
            <a:xfrm>
              <a:off x="7841410" y="2156605"/>
              <a:ext cx="3512389" cy="113006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logo with blue and green letters&#10;&#10;AI-generated content may be incorrect.">
              <a:extLst>
                <a:ext uri="{FF2B5EF4-FFF2-40B4-BE49-F238E27FC236}">
                  <a16:creationId xmlns:a16="http://schemas.microsoft.com/office/drawing/2014/main" id="{63FCBEE4-6BFB-10F1-9CFE-9F90FD611D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1409" y="2272481"/>
              <a:ext cx="2294768" cy="898308"/>
            </a:xfrm>
            <a:prstGeom prst="rect">
              <a:avLst/>
            </a:prstGeom>
          </p:spPr>
        </p:pic>
        <p:sp>
          <p:nvSpPr>
            <p:cNvPr id="15" name="TextBox 14">
              <a:extLst>
                <a:ext uri="{FF2B5EF4-FFF2-40B4-BE49-F238E27FC236}">
                  <a16:creationId xmlns:a16="http://schemas.microsoft.com/office/drawing/2014/main" id="{D20E0EC1-6DC1-B595-4D56-FBB17DCFC923}"/>
                </a:ext>
              </a:extLst>
            </p:cNvPr>
            <p:cNvSpPr txBox="1"/>
            <p:nvPr/>
          </p:nvSpPr>
          <p:spPr>
            <a:xfrm>
              <a:off x="8678314" y="3468359"/>
              <a:ext cx="2484408" cy="459756"/>
            </a:xfrm>
            <a:prstGeom prst="rect">
              <a:avLst/>
            </a:prstGeom>
            <a:noFill/>
          </p:spPr>
          <p:txBody>
            <a:bodyPr wrap="square" rtlCol="0">
              <a:spAutoFit/>
            </a:bodyPr>
            <a:lstStyle/>
            <a:p>
              <a:r>
                <a:rPr lang="en-US" sz="1400" dirty="0">
                  <a:solidFill>
                    <a:schemeClr val="bg1"/>
                  </a:solidFill>
                  <a:latin typeface="+mj-lt"/>
                </a:rPr>
                <a:t>Practice Guide 1</a:t>
              </a:r>
            </a:p>
          </p:txBody>
        </p:sp>
        <p:sp>
          <p:nvSpPr>
            <p:cNvPr id="16" name="TextBox 15">
              <a:extLst>
                <a:ext uri="{FF2B5EF4-FFF2-40B4-BE49-F238E27FC236}">
                  <a16:creationId xmlns:a16="http://schemas.microsoft.com/office/drawing/2014/main" id="{D7F1AF35-A8BD-AD5C-3D56-455AEC7C3021}"/>
                </a:ext>
              </a:extLst>
            </p:cNvPr>
            <p:cNvSpPr txBox="1"/>
            <p:nvPr/>
          </p:nvSpPr>
          <p:spPr>
            <a:xfrm>
              <a:off x="8678314" y="3996764"/>
              <a:ext cx="2484408" cy="689633"/>
            </a:xfrm>
            <a:prstGeom prst="rect">
              <a:avLst/>
            </a:prstGeom>
            <a:noFill/>
          </p:spPr>
          <p:txBody>
            <a:bodyPr wrap="square" rtlCol="0">
              <a:spAutoFit/>
            </a:bodyPr>
            <a:lstStyle/>
            <a:p>
              <a:r>
                <a:rPr lang="en-US" sz="1200" dirty="0">
                  <a:solidFill>
                    <a:schemeClr val="bg1"/>
                  </a:solidFill>
                </a:rPr>
                <a:t>Harmonised Grant Reporting</a:t>
              </a:r>
            </a:p>
          </p:txBody>
        </p:sp>
      </p:grpSp>
    </p:spTree>
    <p:extLst>
      <p:ext uri="{BB962C8B-B14F-4D97-AF65-F5344CB8AC3E}">
        <p14:creationId xmlns:p14="http://schemas.microsoft.com/office/powerpoint/2010/main" val="202291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AE46C-A8C4-3C41-9F28-9CC71AC6CCC5}"/>
              </a:ext>
            </a:extLst>
          </p:cNvPr>
          <p:cNvSpPr>
            <a:spLocks noGrp="1"/>
          </p:cNvSpPr>
          <p:nvPr>
            <p:ph type="title"/>
          </p:nvPr>
        </p:nvSpPr>
        <p:spPr/>
        <p:txBody>
          <a:bodyPr>
            <a:normAutofit/>
          </a:bodyPr>
          <a:lstStyle/>
          <a:p>
            <a:r>
              <a:rPr lang="en-US" sz="3600" dirty="0"/>
              <a:t>INPAS Guide 1: Harmonised Grant Reporting</a:t>
            </a:r>
          </a:p>
        </p:txBody>
      </p:sp>
      <p:sp>
        <p:nvSpPr>
          <p:cNvPr id="9" name="TextBox 8">
            <a:extLst>
              <a:ext uri="{FF2B5EF4-FFF2-40B4-BE49-F238E27FC236}">
                <a16:creationId xmlns:a16="http://schemas.microsoft.com/office/drawing/2014/main" id="{478F47AA-12F3-37D9-B714-DF0FDBCB02D0}"/>
              </a:ext>
            </a:extLst>
          </p:cNvPr>
          <p:cNvSpPr txBox="1"/>
          <p:nvPr/>
        </p:nvSpPr>
        <p:spPr>
          <a:xfrm>
            <a:off x="838200" y="1832530"/>
            <a:ext cx="6200554" cy="4431983"/>
          </a:xfrm>
          <a:prstGeom prst="rect">
            <a:avLst/>
          </a:prstGeom>
          <a:noFill/>
        </p:spPr>
        <p:txBody>
          <a:bodyPr wrap="square" lIns="91440" tIns="45720" rIns="91440" bIns="45720" rtlCol="0" anchor="t">
            <a:spAutoFit/>
          </a:bodyPr>
          <a:lstStyle/>
          <a:p>
            <a:pPr marL="342900" indent="-342900" algn="l">
              <a:spcBef>
                <a:spcPts val="600"/>
              </a:spcBef>
              <a:spcAft>
                <a:spcPts val="600"/>
              </a:spcAft>
              <a:buFont typeface="Arial" panose="020B0604020202020204" pitchFamily="34" charset="0"/>
              <a:buChar char="•"/>
            </a:pPr>
            <a:r>
              <a:rPr lang="en-US" b="1" i="0" dirty="0">
                <a:effectLst/>
                <a:latin typeface="Open Sans" panose="020B0606030504020204" pitchFamily="34" charset="0"/>
                <a:ea typeface="Open Sans" panose="020B0606030504020204" pitchFamily="34" charset="0"/>
                <a:cs typeface="Open Sans" panose="020B0606030504020204" pitchFamily="34" charset="0"/>
              </a:rPr>
              <a:t>What it is: </a:t>
            </a:r>
            <a:r>
              <a:rPr lang="en-US" b="0" i="0" dirty="0">
                <a:effectLst/>
                <a:latin typeface="Open Sans" panose="020B0606030504020204" pitchFamily="34" charset="0"/>
                <a:ea typeface="Open Sans" panose="020B0606030504020204" pitchFamily="34" charset="0"/>
                <a:cs typeface="Open Sans" panose="020B0606030504020204" pitchFamily="34" charset="0"/>
              </a:rPr>
              <a:t>Guidance for nonprofits to prepare individual grant or project reports, which can reconcile to the whole-of-entity financial statements when used alongside INPAS.</a:t>
            </a:r>
          </a:p>
          <a:p>
            <a:pPr marL="342900" indent="-342900" algn="l">
              <a:spcBef>
                <a:spcPts val="600"/>
              </a:spcBef>
              <a:spcAft>
                <a:spcPts val="600"/>
              </a:spcAft>
              <a:buFont typeface="Arial" panose="020B0604020202020204" pitchFamily="34" charset="0"/>
              <a:buChar char="•"/>
            </a:pPr>
            <a:r>
              <a:rPr lang="en-US" b="1" i="0" dirty="0">
                <a:effectLst/>
                <a:latin typeface="Open Sans" panose="020B0606030504020204" pitchFamily="34" charset="0"/>
                <a:ea typeface="Open Sans" panose="020B0606030504020204" pitchFamily="34" charset="0"/>
                <a:cs typeface="Open Sans" panose="020B0606030504020204" pitchFamily="34" charset="0"/>
              </a:rPr>
              <a:t>Rules-based: </a:t>
            </a:r>
            <a:r>
              <a:rPr lang="en-US" b="0" i="0" dirty="0">
                <a:effectLst/>
                <a:latin typeface="Open Sans" panose="020B0606030504020204" pitchFamily="34" charset="0"/>
                <a:ea typeface="Open Sans" panose="020B0606030504020204" pitchFamily="34" charset="0"/>
                <a:cs typeface="Open Sans" panose="020B0606030504020204" pitchFamily="34" charset="0"/>
              </a:rPr>
              <a:t>Provides </a:t>
            </a:r>
            <a:r>
              <a:rPr lang="en-US" b="0" i="0" dirty="0" err="1">
                <a:effectLst/>
                <a:latin typeface="Open Sans" panose="020B0606030504020204" pitchFamily="34" charset="0"/>
                <a:ea typeface="Open Sans" panose="020B0606030504020204" pitchFamily="34" charset="0"/>
                <a:cs typeface="Open Sans" panose="020B0606030504020204" pitchFamily="34" charset="0"/>
              </a:rPr>
              <a:t>harmonised</a:t>
            </a:r>
            <a:r>
              <a:rPr lang="en-US" b="0" i="0" dirty="0">
                <a:effectLst/>
                <a:latin typeface="Open Sans" panose="020B0606030504020204" pitchFamily="34" charset="0"/>
                <a:ea typeface="Open Sans" panose="020B0606030504020204" pitchFamily="34" charset="0"/>
                <a:cs typeface="Open Sans" panose="020B0606030504020204" pitchFamily="34" charset="0"/>
              </a:rPr>
              <a:t> expenditure headings, ensuring consistency across grants.</a:t>
            </a:r>
          </a:p>
          <a:p>
            <a:pPr marL="342900" indent="-342900" algn="l">
              <a:spcBef>
                <a:spcPts val="600"/>
              </a:spcBef>
              <a:spcAft>
                <a:spcPts val="600"/>
              </a:spcAft>
              <a:buFont typeface="Arial" panose="020B0604020202020204" pitchFamily="34" charset="0"/>
              <a:buChar char="•"/>
            </a:pPr>
            <a:r>
              <a:rPr lang="en-US" b="1" i="0" dirty="0">
                <a:effectLst/>
                <a:latin typeface="Open Sans" panose="020B0606030504020204" pitchFamily="34" charset="0"/>
                <a:ea typeface="Open Sans" panose="020B0606030504020204" pitchFamily="34" charset="0"/>
                <a:cs typeface="Open Sans" panose="020B0606030504020204" pitchFamily="34" charset="0"/>
              </a:rPr>
              <a:t>What it covers: </a:t>
            </a:r>
            <a:r>
              <a:rPr lang="en-US" b="0" i="0" dirty="0">
                <a:effectLst/>
                <a:latin typeface="Open Sans" panose="020B0606030504020204" pitchFamily="34" charset="0"/>
                <a:ea typeface="Open Sans" panose="020B0606030504020204" pitchFamily="34" charset="0"/>
                <a:cs typeface="Open Sans" panose="020B0606030504020204" pitchFamily="34" charset="0"/>
              </a:rPr>
              <a:t>A standard format report of income, expenses and balances, with notes and flexible column headings. </a:t>
            </a:r>
          </a:p>
          <a:p>
            <a:pPr marL="342900" indent="-342900">
              <a:spcBef>
                <a:spcPts val="600"/>
              </a:spcBef>
              <a:spcAft>
                <a:spcPts val="600"/>
              </a:spcAft>
              <a:buFont typeface="Arial" panose="020B0604020202020204" pitchFamily="34" charset="0"/>
              <a:buChar char="•"/>
            </a:pPr>
            <a:r>
              <a:rPr lang="en-US" b="1" i="0" dirty="0">
                <a:effectLst/>
                <a:latin typeface="Open Sans"/>
                <a:ea typeface="Open Sans"/>
                <a:cs typeface="Open Sans"/>
              </a:rPr>
              <a:t>Who adopts: </a:t>
            </a:r>
            <a:r>
              <a:rPr lang="en-US" b="0" i="0" dirty="0">
                <a:effectLst/>
                <a:latin typeface="Open Sans"/>
                <a:ea typeface="Open Sans"/>
                <a:cs typeface="Open Sans"/>
              </a:rPr>
              <a:t>Funders can choose to accept or require grant reports in the ‘INPAS </a:t>
            </a:r>
            <a:r>
              <a:rPr lang="en-US" dirty="0">
                <a:latin typeface="Open Sans"/>
                <a:ea typeface="Open Sans"/>
                <a:cs typeface="Open Sans"/>
              </a:rPr>
              <a:t>Guide</a:t>
            </a:r>
            <a:r>
              <a:rPr lang="en-US" b="0" i="0" dirty="0">
                <a:effectLst/>
                <a:latin typeface="Open Sans"/>
                <a:ea typeface="Open Sans"/>
                <a:cs typeface="Open Sans"/>
              </a:rPr>
              <a:t> </a:t>
            </a:r>
            <a:r>
              <a:rPr lang="en-US" dirty="0">
                <a:latin typeface="Open Sans"/>
                <a:ea typeface="Open Sans"/>
                <a:cs typeface="Open Sans"/>
              </a:rPr>
              <a:t>1’ </a:t>
            </a:r>
            <a:r>
              <a:rPr lang="en-US" b="0" i="0" dirty="0">
                <a:effectLst/>
                <a:latin typeface="Open Sans"/>
                <a:ea typeface="Open Sans"/>
                <a:cs typeface="Open Sans"/>
              </a:rPr>
              <a:t>format. NPOs can also </a:t>
            </a:r>
            <a:r>
              <a:rPr lang="en-US" dirty="0">
                <a:latin typeface="Open Sans"/>
                <a:ea typeface="Open Sans"/>
                <a:cs typeface="Open Sans"/>
              </a:rPr>
              <a:t>use the expenditure headings </a:t>
            </a:r>
            <a:r>
              <a:rPr lang="en-US" b="0" i="0" dirty="0">
                <a:effectLst/>
                <a:latin typeface="Open Sans"/>
                <a:ea typeface="Open Sans"/>
                <a:cs typeface="Open Sans"/>
              </a:rPr>
              <a:t>for their own budgeting and encourage their funders to accept this format.</a:t>
            </a:r>
          </a:p>
        </p:txBody>
      </p:sp>
      <p:grpSp>
        <p:nvGrpSpPr>
          <p:cNvPr id="11" name="Group 10">
            <a:extLst>
              <a:ext uri="{FF2B5EF4-FFF2-40B4-BE49-F238E27FC236}">
                <a16:creationId xmlns:a16="http://schemas.microsoft.com/office/drawing/2014/main" id="{4A06905F-5713-9FB4-6465-779624A712F4}"/>
              </a:ext>
            </a:extLst>
          </p:cNvPr>
          <p:cNvGrpSpPr/>
          <p:nvPr/>
        </p:nvGrpSpPr>
        <p:grpSpPr>
          <a:xfrm>
            <a:off x="7841409" y="2208363"/>
            <a:ext cx="3512391" cy="2717321"/>
            <a:chOff x="7841409" y="2156604"/>
            <a:chExt cx="3512391" cy="2717321"/>
          </a:xfrm>
        </p:grpSpPr>
        <p:sp>
          <p:nvSpPr>
            <p:cNvPr id="4" name="Rectangle 3">
              <a:extLst>
                <a:ext uri="{FF2B5EF4-FFF2-40B4-BE49-F238E27FC236}">
                  <a16:creationId xmlns:a16="http://schemas.microsoft.com/office/drawing/2014/main" id="{455CD4BF-A5FB-D8D1-F947-A7600796B45F}"/>
                </a:ext>
              </a:extLst>
            </p:cNvPr>
            <p:cNvSpPr/>
            <p:nvPr/>
          </p:nvSpPr>
          <p:spPr>
            <a:xfrm>
              <a:off x="7841411" y="2156604"/>
              <a:ext cx="3512389" cy="2717321"/>
            </a:xfrm>
            <a:prstGeom prst="rect">
              <a:avLst/>
            </a:prstGeom>
            <a:solidFill>
              <a:schemeClr val="accent6"/>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AC0F63D-D186-E86C-928E-A02AA387BED5}"/>
                </a:ext>
              </a:extLst>
            </p:cNvPr>
            <p:cNvSpPr/>
            <p:nvPr/>
          </p:nvSpPr>
          <p:spPr>
            <a:xfrm>
              <a:off x="7841410" y="2156605"/>
              <a:ext cx="3512389" cy="113006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logo with blue and green letters&#10;&#10;AI-generated content may be incorrect.">
              <a:extLst>
                <a:ext uri="{FF2B5EF4-FFF2-40B4-BE49-F238E27FC236}">
                  <a16:creationId xmlns:a16="http://schemas.microsoft.com/office/drawing/2014/main" id="{D155655E-BB47-6EDA-49A9-0063AE1A02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1409" y="2272481"/>
              <a:ext cx="2294768" cy="898308"/>
            </a:xfrm>
            <a:prstGeom prst="rect">
              <a:avLst/>
            </a:prstGeom>
          </p:spPr>
        </p:pic>
        <p:sp>
          <p:nvSpPr>
            <p:cNvPr id="8" name="TextBox 7">
              <a:extLst>
                <a:ext uri="{FF2B5EF4-FFF2-40B4-BE49-F238E27FC236}">
                  <a16:creationId xmlns:a16="http://schemas.microsoft.com/office/drawing/2014/main" id="{54E2AF1C-27D0-A7CF-CD8B-9F1D7BF726DA}"/>
                </a:ext>
              </a:extLst>
            </p:cNvPr>
            <p:cNvSpPr txBox="1"/>
            <p:nvPr/>
          </p:nvSpPr>
          <p:spPr>
            <a:xfrm>
              <a:off x="8678314" y="3468359"/>
              <a:ext cx="2484408" cy="369332"/>
            </a:xfrm>
            <a:prstGeom prst="rect">
              <a:avLst/>
            </a:prstGeom>
            <a:noFill/>
          </p:spPr>
          <p:txBody>
            <a:bodyPr wrap="square" rtlCol="0">
              <a:spAutoFit/>
            </a:bodyPr>
            <a:lstStyle/>
            <a:p>
              <a:r>
                <a:rPr lang="en-US" dirty="0">
                  <a:solidFill>
                    <a:schemeClr val="bg1"/>
                  </a:solidFill>
                  <a:latin typeface="+mj-lt"/>
                </a:rPr>
                <a:t>Practice Guide 1</a:t>
              </a:r>
            </a:p>
          </p:txBody>
        </p:sp>
        <p:sp>
          <p:nvSpPr>
            <p:cNvPr id="10" name="TextBox 9">
              <a:extLst>
                <a:ext uri="{FF2B5EF4-FFF2-40B4-BE49-F238E27FC236}">
                  <a16:creationId xmlns:a16="http://schemas.microsoft.com/office/drawing/2014/main" id="{710F50DB-BD64-B4B5-EF14-A533C735D5FF}"/>
                </a:ext>
              </a:extLst>
            </p:cNvPr>
            <p:cNvSpPr txBox="1"/>
            <p:nvPr/>
          </p:nvSpPr>
          <p:spPr>
            <a:xfrm>
              <a:off x="8678314" y="3996763"/>
              <a:ext cx="2484408" cy="584775"/>
            </a:xfrm>
            <a:prstGeom prst="rect">
              <a:avLst/>
            </a:prstGeom>
            <a:noFill/>
          </p:spPr>
          <p:txBody>
            <a:bodyPr wrap="square" rtlCol="0">
              <a:spAutoFit/>
            </a:bodyPr>
            <a:lstStyle/>
            <a:p>
              <a:r>
                <a:rPr lang="en-US" sz="1600" dirty="0">
                  <a:solidFill>
                    <a:schemeClr val="bg1"/>
                  </a:solidFill>
                </a:rPr>
                <a:t>Harmonised Grant Reporting</a:t>
              </a:r>
            </a:p>
          </p:txBody>
        </p:sp>
      </p:grpSp>
      <p:sp>
        <p:nvSpPr>
          <p:cNvPr id="3" name="TextBox 2">
            <a:extLst>
              <a:ext uri="{FF2B5EF4-FFF2-40B4-BE49-F238E27FC236}">
                <a16:creationId xmlns:a16="http://schemas.microsoft.com/office/drawing/2014/main" id="{8849FF39-EB1A-0748-848F-4448F1221D31}"/>
              </a:ext>
            </a:extLst>
          </p:cNvPr>
          <p:cNvSpPr txBox="1"/>
          <p:nvPr/>
        </p:nvSpPr>
        <p:spPr>
          <a:xfrm>
            <a:off x="7841409" y="5261670"/>
            <a:ext cx="3512389" cy="1200329"/>
          </a:xfrm>
          <a:prstGeom prst="rect">
            <a:avLst/>
          </a:prstGeom>
          <a:noFill/>
        </p:spPr>
        <p:txBody>
          <a:bodyPr wrap="square" rtlCol="0">
            <a:spAutoFit/>
          </a:bodyPr>
          <a:lstStyle/>
          <a:p>
            <a:pPr algn="ctr"/>
            <a:r>
              <a:rPr lang="en-US" sz="2400" dirty="0">
                <a:latin typeface="Open Sans" panose="020B0606030504020204" pitchFamily="34" charset="0"/>
                <a:ea typeface="Open Sans" panose="020B0606030504020204" pitchFamily="34" charset="0"/>
                <a:cs typeface="Open Sans" panose="020B0606030504020204" pitchFamily="34" charset="0"/>
              </a:rPr>
              <a:t>See separate presentation slides here.</a:t>
            </a:r>
            <a:endParaRPr lang="en-GB"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38109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8495C-87C2-A065-3F8F-BED83631E925}"/>
              </a:ext>
            </a:extLst>
          </p:cNvPr>
          <p:cNvSpPr>
            <a:spLocks noGrp="1"/>
          </p:cNvSpPr>
          <p:nvPr>
            <p:ph type="title"/>
          </p:nvPr>
        </p:nvSpPr>
        <p:spPr>
          <a:xfrm>
            <a:off x="441624" y="-147945"/>
            <a:ext cx="10515600" cy="1325563"/>
          </a:xfrm>
        </p:spPr>
        <p:txBody>
          <a:bodyPr>
            <a:normAutofit/>
          </a:bodyPr>
          <a:lstStyle/>
          <a:p>
            <a:r>
              <a:rPr lang="en-US" sz="4000" dirty="0"/>
              <a:t>Adopting </a:t>
            </a:r>
            <a:r>
              <a:rPr lang="en-US" sz="4000" dirty="0" err="1"/>
              <a:t>Harmonised</a:t>
            </a:r>
            <a:r>
              <a:rPr lang="en-US" sz="4000" dirty="0"/>
              <a:t> Grant Reporting</a:t>
            </a:r>
          </a:p>
        </p:txBody>
      </p:sp>
      <p:sp>
        <p:nvSpPr>
          <p:cNvPr id="6" name="Rectangle 5">
            <a:extLst>
              <a:ext uri="{FF2B5EF4-FFF2-40B4-BE49-F238E27FC236}">
                <a16:creationId xmlns:a16="http://schemas.microsoft.com/office/drawing/2014/main" id="{A1E9C02F-6F87-6115-6E41-94BE4E06D3FE}"/>
              </a:ext>
            </a:extLst>
          </p:cNvPr>
          <p:cNvSpPr/>
          <p:nvPr/>
        </p:nvSpPr>
        <p:spPr>
          <a:xfrm>
            <a:off x="1553221" y="1261418"/>
            <a:ext cx="6836399" cy="4635436"/>
          </a:xfrm>
          <a:prstGeom prst="rect">
            <a:avLst/>
          </a:prstGeom>
          <a:ln>
            <a:solidFill>
              <a:srgbClr val="00616C"/>
            </a:solidFill>
          </a:ln>
        </p:spPr>
        <p:txBody>
          <a:bodyPr/>
          <a:lstStyle/>
          <a:p>
            <a:endParaRPr lang="en-GB"/>
          </a:p>
        </p:txBody>
      </p:sp>
      <p:sp>
        <p:nvSpPr>
          <p:cNvPr id="7" name="Freeform: Shape 6">
            <a:extLst>
              <a:ext uri="{FF2B5EF4-FFF2-40B4-BE49-F238E27FC236}">
                <a16:creationId xmlns:a16="http://schemas.microsoft.com/office/drawing/2014/main" id="{E240F6B7-65DB-6DFA-2BD1-E6F469C3EAB0}"/>
              </a:ext>
            </a:extLst>
          </p:cNvPr>
          <p:cNvSpPr/>
          <p:nvPr/>
        </p:nvSpPr>
        <p:spPr>
          <a:xfrm>
            <a:off x="1723936" y="1473648"/>
            <a:ext cx="4210974" cy="4210974"/>
          </a:xfrm>
          <a:custGeom>
            <a:avLst/>
            <a:gdLst>
              <a:gd name="connsiteX0" fmla="*/ 0 w 4210974"/>
              <a:gd name="connsiteY0" fmla="*/ 2105487 h 4210974"/>
              <a:gd name="connsiteX1" fmla="*/ 2105487 w 4210974"/>
              <a:gd name="connsiteY1" fmla="*/ 0 h 4210974"/>
              <a:gd name="connsiteX2" fmla="*/ 4210974 w 4210974"/>
              <a:gd name="connsiteY2" fmla="*/ 2105487 h 4210974"/>
              <a:gd name="connsiteX3" fmla="*/ 2105487 w 4210974"/>
              <a:gd name="connsiteY3" fmla="*/ 4210974 h 4210974"/>
              <a:gd name="connsiteX4" fmla="*/ 0 w 4210974"/>
              <a:gd name="connsiteY4" fmla="*/ 2105487 h 4210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0974" h="4210974">
                <a:moveTo>
                  <a:pt x="0" y="2105487"/>
                </a:moveTo>
                <a:cubicBezTo>
                  <a:pt x="0" y="942659"/>
                  <a:pt x="942659" y="0"/>
                  <a:pt x="2105487" y="0"/>
                </a:cubicBezTo>
                <a:cubicBezTo>
                  <a:pt x="3268315" y="0"/>
                  <a:pt x="4210974" y="942659"/>
                  <a:pt x="4210974" y="2105487"/>
                </a:cubicBezTo>
                <a:cubicBezTo>
                  <a:pt x="4210974" y="3268315"/>
                  <a:pt x="3268315" y="4210974"/>
                  <a:pt x="2105487" y="4210974"/>
                </a:cubicBezTo>
                <a:cubicBezTo>
                  <a:pt x="942659" y="4210974"/>
                  <a:pt x="0" y="3268315"/>
                  <a:pt x="0" y="2105487"/>
                </a:cubicBezTo>
                <a:close/>
              </a:path>
            </a:pathLst>
          </a:custGeom>
          <a:solidFill>
            <a:srgbClr val="56A548">
              <a:alpha val="50000"/>
            </a:srgbClr>
          </a:solidFill>
        </p:spPr>
        <p:style>
          <a:lnRef idx="2">
            <a:schemeClr val="lt1">
              <a:hueOff val="0"/>
              <a:satOff val="0"/>
              <a:lumOff val="0"/>
              <a:alphaOff val="0"/>
            </a:schemeClr>
          </a:lnRef>
          <a:fillRef idx="1">
            <a:scrgbClr r="0" g="0" b="0"/>
          </a:fillRef>
          <a:effectRef idx="0">
            <a:schemeClr val="accent3">
              <a:alpha val="50000"/>
              <a:hueOff val="0"/>
              <a:satOff val="0"/>
              <a:lumOff val="0"/>
              <a:alphaOff val="0"/>
            </a:schemeClr>
          </a:effectRef>
          <a:fontRef idx="minor">
            <a:schemeClr val="tx1"/>
          </a:fontRef>
        </p:style>
        <p:txBody>
          <a:bodyPr spcFirstLastPara="0" vert="horz" wrap="square" lIns="588019" tIns="496565" rIns="1195006" bIns="496564" numCol="1" spcCol="1270" anchor="ctr" anchorCtr="0">
            <a:noAutofit/>
          </a:bodyPr>
          <a:lstStyle/>
          <a:p>
            <a:pPr marL="0" lvl="0" indent="0" algn="ctr" defTabSz="2133600">
              <a:lnSpc>
                <a:spcPct val="90000"/>
              </a:lnSpc>
              <a:spcBef>
                <a:spcPct val="0"/>
              </a:spcBef>
              <a:spcAft>
                <a:spcPct val="35000"/>
              </a:spcAft>
              <a:buNone/>
            </a:pPr>
            <a:r>
              <a:rPr lang="en-US" sz="4800" kern="1200"/>
              <a:t>INPAS</a:t>
            </a:r>
          </a:p>
          <a:p>
            <a:pPr marL="0" lvl="0" indent="0" algn="ctr" defTabSz="2133600">
              <a:lnSpc>
                <a:spcPct val="90000"/>
              </a:lnSpc>
              <a:spcBef>
                <a:spcPct val="0"/>
              </a:spcBef>
              <a:spcAft>
                <a:spcPct val="35000"/>
              </a:spcAft>
              <a:buNone/>
            </a:pPr>
            <a:r>
              <a:rPr lang="en-US" sz="1800" kern="1200"/>
              <a:t>International Non-Profit Accounting Standard</a:t>
            </a:r>
          </a:p>
        </p:txBody>
      </p:sp>
      <p:sp>
        <p:nvSpPr>
          <p:cNvPr id="9" name="Freeform: Shape 8">
            <a:extLst>
              <a:ext uri="{FF2B5EF4-FFF2-40B4-BE49-F238E27FC236}">
                <a16:creationId xmlns:a16="http://schemas.microsoft.com/office/drawing/2014/main" id="{F6425D7C-045A-76D2-D0BC-1A0C5E92E108}"/>
              </a:ext>
            </a:extLst>
          </p:cNvPr>
          <p:cNvSpPr/>
          <p:nvPr/>
        </p:nvSpPr>
        <p:spPr>
          <a:xfrm>
            <a:off x="5055300" y="2122678"/>
            <a:ext cx="3060000" cy="2912914"/>
          </a:xfrm>
          <a:custGeom>
            <a:avLst/>
            <a:gdLst>
              <a:gd name="connsiteX0" fmla="*/ 0 w 4210974"/>
              <a:gd name="connsiteY0" fmla="*/ 2105487 h 4210974"/>
              <a:gd name="connsiteX1" fmla="*/ 2105487 w 4210974"/>
              <a:gd name="connsiteY1" fmla="*/ 0 h 4210974"/>
              <a:gd name="connsiteX2" fmla="*/ 4210974 w 4210974"/>
              <a:gd name="connsiteY2" fmla="*/ 2105487 h 4210974"/>
              <a:gd name="connsiteX3" fmla="*/ 2105487 w 4210974"/>
              <a:gd name="connsiteY3" fmla="*/ 4210974 h 4210974"/>
              <a:gd name="connsiteX4" fmla="*/ 0 w 4210974"/>
              <a:gd name="connsiteY4" fmla="*/ 2105487 h 4210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0974" h="4210974">
                <a:moveTo>
                  <a:pt x="0" y="2105487"/>
                </a:moveTo>
                <a:cubicBezTo>
                  <a:pt x="0" y="942659"/>
                  <a:pt x="942659" y="0"/>
                  <a:pt x="2105487" y="0"/>
                </a:cubicBezTo>
                <a:cubicBezTo>
                  <a:pt x="3268315" y="0"/>
                  <a:pt x="4210974" y="942659"/>
                  <a:pt x="4210974" y="2105487"/>
                </a:cubicBezTo>
                <a:cubicBezTo>
                  <a:pt x="4210974" y="3268315"/>
                  <a:pt x="3268315" y="4210974"/>
                  <a:pt x="2105487" y="4210974"/>
                </a:cubicBezTo>
                <a:cubicBezTo>
                  <a:pt x="942659" y="4210974"/>
                  <a:pt x="0" y="3268315"/>
                  <a:pt x="0" y="2105487"/>
                </a:cubicBezTo>
                <a:close/>
              </a:path>
            </a:pathLst>
          </a:custGeom>
          <a:solidFill>
            <a:srgbClr val="0C2C56">
              <a:alpha val="50000"/>
            </a:srgbClr>
          </a:solidFill>
        </p:spPr>
        <p:style>
          <a:lnRef idx="2">
            <a:schemeClr val="lt1">
              <a:hueOff val="0"/>
              <a:satOff val="0"/>
              <a:lumOff val="0"/>
              <a:alphaOff val="0"/>
            </a:schemeClr>
          </a:lnRef>
          <a:fillRef idx="1">
            <a:scrgbClr r="0" g="0" b="0"/>
          </a:fillRef>
          <a:effectRef idx="0">
            <a:schemeClr val="accent3">
              <a:alpha val="50000"/>
              <a:hueOff val="0"/>
              <a:satOff val="0"/>
              <a:lumOff val="0"/>
              <a:alphaOff val="0"/>
            </a:schemeClr>
          </a:effectRef>
          <a:fontRef idx="minor">
            <a:schemeClr val="tx1"/>
          </a:fontRef>
        </p:style>
        <p:txBody>
          <a:bodyPr spcFirstLastPara="0" vert="horz" wrap="square" lIns="1195006" tIns="496564" rIns="588019" bIns="496565" numCol="1" spcCol="1270" anchor="ctr" anchorCtr="0">
            <a:noAutofit/>
          </a:bodyPr>
          <a:lstStyle/>
          <a:p>
            <a:pPr marL="0" lvl="0" indent="0" defTabSz="2133600">
              <a:lnSpc>
                <a:spcPct val="90000"/>
              </a:lnSpc>
              <a:spcBef>
                <a:spcPct val="0"/>
              </a:spcBef>
              <a:spcAft>
                <a:spcPct val="35000"/>
              </a:spcAft>
              <a:buNone/>
            </a:pPr>
            <a:r>
              <a:rPr lang="en-US" sz="2800" kern="1200" dirty="0"/>
              <a:t>Practice Guide 1</a:t>
            </a:r>
            <a:endParaRPr lang="en-US" sz="3200" kern="1200" dirty="0"/>
          </a:p>
          <a:p>
            <a:pPr marL="0" lvl="0" indent="0" defTabSz="2133600">
              <a:lnSpc>
                <a:spcPct val="90000"/>
              </a:lnSpc>
              <a:spcBef>
                <a:spcPct val="0"/>
              </a:spcBef>
              <a:spcAft>
                <a:spcPct val="35000"/>
              </a:spcAft>
              <a:buNone/>
            </a:pPr>
            <a:r>
              <a:rPr lang="en-US" sz="1800" kern="1200" dirty="0" err="1"/>
              <a:t>Harmonised</a:t>
            </a:r>
            <a:r>
              <a:rPr lang="en-US" sz="1800" kern="1200" dirty="0"/>
              <a:t> Grant Reporting</a:t>
            </a:r>
          </a:p>
        </p:txBody>
      </p:sp>
      <p:sp>
        <p:nvSpPr>
          <p:cNvPr id="8" name="TextBox 7">
            <a:extLst>
              <a:ext uri="{FF2B5EF4-FFF2-40B4-BE49-F238E27FC236}">
                <a16:creationId xmlns:a16="http://schemas.microsoft.com/office/drawing/2014/main" id="{721104CE-0CD4-66E5-5AB0-AD201C0286BF}"/>
              </a:ext>
            </a:extLst>
          </p:cNvPr>
          <p:cNvSpPr txBox="1"/>
          <p:nvPr/>
        </p:nvSpPr>
        <p:spPr>
          <a:xfrm>
            <a:off x="1697027" y="1261418"/>
            <a:ext cx="1063739" cy="369332"/>
          </a:xfrm>
          <a:prstGeom prst="rect">
            <a:avLst/>
          </a:prstGeom>
          <a:noFill/>
        </p:spPr>
        <p:txBody>
          <a:bodyPr wrap="square" rtlCol="0">
            <a:spAutoFit/>
          </a:bodyPr>
          <a:lstStyle/>
          <a:p>
            <a:r>
              <a:rPr lang="en-US" dirty="0"/>
              <a:t>All NPOs</a:t>
            </a:r>
          </a:p>
        </p:txBody>
      </p:sp>
      <p:sp>
        <p:nvSpPr>
          <p:cNvPr id="4" name="TextBox 3">
            <a:extLst>
              <a:ext uri="{FF2B5EF4-FFF2-40B4-BE49-F238E27FC236}">
                <a16:creationId xmlns:a16="http://schemas.microsoft.com/office/drawing/2014/main" id="{021AC27C-84AB-48CB-1300-A425320736CB}"/>
              </a:ext>
            </a:extLst>
          </p:cNvPr>
          <p:cNvSpPr txBox="1"/>
          <p:nvPr/>
        </p:nvSpPr>
        <p:spPr>
          <a:xfrm>
            <a:off x="9376036" y="3016247"/>
            <a:ext cx="2525486" cy="1477328"/>
          </a:xfrm>
          <a:prstGeom prst="rect">
            <a:avLst/>
          </a:prstGeom>
          <a:noFill/>
        </p:spPr>
        <p:txBody>
          <a:bodyPr wrap="square" rtlCol="0">
            <a:spAutoFit/>
          </a:bodyPr>
          <a:lstStyle/>
          <a:p>
            <a:pPr marL="285750" indent="-285750">
              <a:buFont typeface="Wingdings" panose="05000000000000000000" pitchFamily="2" charset="2"/>
              <a:buChar char="ü"/>
            </a:pPr>
            <a:r>
              <a:rPr lang="en-US" dirty="0"/>
              <a:t>Greatest benefits when used together</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dirty="0"/>
              <a:t>May be used separately</a:t>
            </a:r>
          </a:p>
        </p:txBody>
      </p:sp>
    </p:spTree>
    <p:extLst>
      <p:ext uri="{BB962C8B-B14F-4D97-AF65-F5344CB8AC3E}">
        <p14:creationId xmlns:p14="http://schemas.microsoft.com/office/powerpoint/2010/main" val="572686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5D9B7-F708-714E-CF15-1B2DE3EAF2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0D173C-94F9-2741-40C6-C5E54CFEB962}"/>
              </a:ext>
            </a:extLst>
          </p:cNvPr>
          <p:cNvSpPr>
            <a:spLocks noGrp="1"/>
          </p:cNvSpPr>
          <p:nvPr>
            <p:ph type="title"/>
          </p:nvPr>
        </p:nvSpPr>
        <p:spPr/>
        <p:txBody>
          <a:bodyPr/>
          <a:lstStyle/>
          <a:p>
            <a:r>
              <a:rPr lang="en-US" dirty="0"/>
              <a:t>INPAS – the package</a:t>
            </a:r>
          </a:p>
        </p:txBody>
      </p:sp>
      <p:sp>
        <p:nvSpPr>
          <p:cNvPr id="9" name="TextBox 8">
            <a:extLst>
              <a:ext uri="{FF2B5EF4-FFF2-40B4-BE49-F238E27FC236}">
                <a16:creationId xmlns:a16="http://schemas.microsoft.com/office/drawing/2014/main" id="{FA4DD7A7-1E88-DD9A-6582-3DB409CDA67D}"/>
              </a:ext>
            </a:extLst>
          </p:cNvPr>
          <p:cNvSpPr txBox="1"/>
          <p:nvPr/>
        </p:nvSpPr>
        <p:spPr>
          <a:xfrm>
            <a:off x="838200" y="1690688"/>
            <a:ext cx="6276976" cy="4185761"/>
          </a:xfrm>
          <a:prstGeom prst="rect">
            <a:avLst/>
          </a:prstGeom>
          <a:noFill/>
        </p:spPr>
        <p:txBody>
          <a:bodyPr wrap="square" lIns="91440" tIns="45720" rIns="91440" bIns="45720" rtlCol="0" anchor="t">
            <a:spAutoFit/>
          </a:bodyPr>
          <a:lstStyle/>
          <a:p>
            <a:pPr marL="342900" indent="-342900" algn="l">
              <a:spcBef>
                <a:spcPts val="600"/>
              </a:spcBef>
              <a:spcAft>
                <a:spcPts val="600"/>
              </a:spcAft>
              <a:buFont typeface="Arial" panose="020B0604020202020204" pitchFamily="34" charset="0"/>
              <a:buChar char="•"/>
            </a:pPr>
            <a:r>
              <a:rPr lang="en-US" sz="2000" b="1" i="0" dirty="0">
                <a:solidFill>
                  <a:srgbClr val="56A548"/>
                </a:solidFill>
                <a:effectLst/>
                <a:latin typeface="Open Sans"/>
                <a:ea typeface="Open Sans"/>
                <a:cs typeface="Open Sans"/>
              </a:rPr>
              <a:t>The Standard:</a:t>
            </a:r>
            <a:r>
              <a:rPr lang="en-US" sz="2000" b="1" i="0" dirty="0">
                <a:effectLst/>
                <a:latin typeface="Open Sans"/>
                <a:ea typeface="Open Sans"/>
                <a:cs typeface="Open Sans"/>
              </a:rPr>
              <a:t> </a:t>
            </a:r>
            <a:r>
              <a:rPr lang="en-US" b="0" i="0" dirty="0">
                <a:effectLst/>
                <a:latin typeface="Open Sans"/>
                <a:ea typeface="Open Sans"/>
                <a:cs typeface="Open Sans"/>
              </a:rPr>
              <a:t>Authoritative guidance for accounting treatments and financial reporting requirements.</a:t>
            </a:r>
          </a:p>
          <a:p>
            <a:pPr marL="342900" indent="-342900">
              <a:spcBef>
                <a:spcPts val="600"/>
              </a:spcBef>
              <a:spcAft>
                <a:spcPts val="600"/>
              </a:spcAft>
              <a:buFont typeface="Arial" panose="020B0604020202020204" pitchFamily="34" charset="0"/>
              <a:buChar char="•"/>
            </a:pPr>
            <a:r>
              <a:rPr lang="en-US" sz="2000" b="1" i="0" dirty="0">
                <a:solidFill>
                  <a:srgbClr val="56A548"/>
                </a:solidFill>
                <a:effectLst/>
                <a:latin typeface="Open Sans"/>
                <a:ea typeface="Open Sans"/>
                <a:cs typeface="Open Sans"/>
              </a:rPr>
              <a:t>Implementation Guidance: </a:t>
            </a:r>
            <a:r>
              <a:rPr lang="en-US" b="0" i="0" dirty="0">
                <a:effectLst/>
                <a:latin typeface="Open Sans"/>
                <a:ea typeface="Open Sans"/>
                <a:cs typeface="Open Sans"/>
              </a:rPr>
              <a:t>Additional non-authoritative guidance and illustrative examples</a:t>
            </a:r>
            <a:r>
              <a:rPr lang="en-US" b="0" i="1" dirty="0">
                <a:effectLst/>
                <a:latin typeface="Open Sans"/>
                <a:ea typeface="Open Sans"/>
                <a:cs typeface="Open Sans"/>
              </a:rPr>
              <a:t>.</a:t>
            </a:r>
          </a:p>
          <a:p>
            <a:pPr marL="800100" lvl="1" indent="-342900">
              <a:spcBef>
                <a:spcPts val="600"/>
              </a:spcBef>
              <a:spcAft>
                <a:spcPts val="600"/>
              </a:spcAft>
              <a:buFont typeface="Wingdings" panose="05000000000000000000" pitchFamily="2" charset="2"/>
              <a:buChar char="Ø"/>
            </a:pPr>
            <a:r>
              <a:rPr lang="en-US" sz="2000" b="1" i="0" dirty="0">
                <a:effectLst/>
                <a:latin typeface="Open Sans"/>
                <a:ea typeface="Open Sans"/>
                <a:cs typeface="Open Sans"/>
              </a:rPr>
              <a:t>Illustrative financial statements: </a:t>
            </a:r>
            <a:r>
              <a:rPr lang="en-US" dirty="0">
                <a:latin typeface="Open Sans"/>
                <a:ea typeface="Open Sans"/>
                <a:cs typeface="Open Sans"/>
              </a:rPr>
              <a:t>Annex to the IG – shows what a set of financial statements could look like.</a:t>
            </a:r>
            <a:endParaRPr lang="en-US" b="0" i="0" dirty="0">
              <a:effectLst/>
              <a:latin typeface="Open Sans"/>
              <a:ea typeface="Open Sans"/>
              <a:cs typeface="Open Sans"/>
            </a:endParaRPr>
          </a:p>
          <a:p>
            <a:pPr marL="342900" indent="-342900" algn="l">
              <a:spcBef>
                <a:spcPts val="600"/>
              </a:spcBef>
              <a:spcAft>
                <a:spcPts val="600"/>
              </a:spcAft>
              <a:buFont typeface="Arial" panose="020B0604020202020204" pitchFamily="34" charset="0"/>
              <a:buChar char="•"/>
            </a:pPr>
            <a:r>
              <a:rPr lang="en-US" sz="2000" b="1" i="0" dirty="0">
                <a:solidFill>
                  <a:srgbClr val="56A548"/>
                </a:solidFill>
                <a:effectLst/>
                <a:latin typeface="Open Sans" panose="020B0606030504020204" pitchFamily="34" charset="0"/>
                <a:ea typeface="Open Sans" panose="020B0606030504020204" pitchFamily="34" charset="0"/>
                <a:cs typeface="Open Sans" panose="020B0606030504020204" pitchFamily="34" charset="0"/>
              </a:rPr>
              <a:t>Basis for conclusions: </a:t>
            </a:r>
            <a:r>
              <a:rPr lang="en-US" b="0" i="0" dirty="0">
                <a:effectLst/>
                <a:latin typeface="Open Sans" panose="020B0606030504020204" pitchFamily="34" charset="0"/>
                <a:ea typeface="Open Sans" panose="020B0606030504020204" pitchFamily="34" charset="0"/>
                <a:cs typeface="Open Sans" panose="020B0606030504020204" pitchFamily="34" charset="0"/>
              </a:rPr>
              <a:t>Explains the rationale for key accounting treatments and financial reporting requirements, </a:t>
            </a:r>
            <a:r>
              <a:rPr lang="en-US" dirty="0" err="1">
                <a:latin typeface="Open Sans" panose="020B0606030504020204" pitchFamily="34" charset="0"/>
                <a:ea typeface="Open Sans" panose="020B0606030504020204" pitchFamily="34" charset="0"/>
                <a:cs typeface="Open Sans" panose="020B0606030504020204" pitchFamily="34" charset="0"/>
              </a:rPr>
              <a:t>summarises</a:t>
            </a:r>
            <a:r>
              <a:rPr lang="en-US" dirty="0">
                <a:latin typeface="Open Sans" panose="020B0606030504020204" pitchFamily="34" charset="0"/>
                <a:ea typeface="Open Sans" panose="020B0606030504020204" pitchFamily="34" charset="0"/>
                <a:cs typeface="Open Sans" panose="020B0606030504020204" pitchFamily="34" charset="0"/>
              </a:rPr>
              <a:t> the main considerations.</a:t>
            </a:r>
          </a:p>
          <a:p>
            <a:pPr marL="342900" indent="-342900" algn="l">
              <a:spcBef>
                <a:spcPts val="600"/>
              </a:spcBef>
              <a:spcAft>
                <a:spcPts val="600"/>
              </a:spcAft>
              <a:buFont typeface="Arial" panose="020B0604020202020204" pitchFamily="34" charset="0"/>
              <a:buChar char="•"/>
            </a:pPr>
            <a:r>
              <a:rPr lang="en-US" sz="2000" b="1" dirty="0">
                <a:solidFill>
                  <a:srgbClr val="56A548"/>
                </a:solidFill>
                <a:latin typeface="Open Sans" panose="020B0606030504020204" pitchFamily="34" charset="0"/>
                <a:ea typeface="Open Sans" panose="020B0606030504020204" pitchFamily="34" charset="0"/>
                <a:cs typeface="Open Sans" panose="020B0606030504020204" pitchFamily="34" charset="0"/>
              </a:rPr>
              <a:t>Practice Guide 1</a:t>
            </a:r>
            <a:r>
              <a:rPr lang="en-US" sz="2000" b="0" i="0" dirty="0">
                <a:effectLst/>
                <a:latin typeface="Open Sans" panose="020B0606030504020204" pitchFamily="34" charset="0"/>
                <a:ea typeface="Open Sans" panose="020B0606030504020204" pitchFamily="34" charset="0"/>
                <a:cs typeface="Open Sans" panose="020B0606030504020204" pitchFamily="34" charset="0"/>
              </a:rPr>
              <a:t>: </a:t>
            </a:r>
            <a:r>
              <a:rPr lang="en-US" sz="2000" b="0" i="0" dirty="0" err="1">
                <a:effectLst/>
                <a:latin typeface="Open Sans" panose="020B0606030504020204" pitchFamily="34" charset="0"/>
                <a:ea typeface="Open Sans" panose="020B0606030504020204" pitchFamily="34" charset="0"/>
                <a:cs typeface="Open Sans" panose="020B0606030504020204" pitchFamily="34" charset="0"/>
              </a:rPr>
              <a:t>Harmonised</a:t>
            </a:r>
            <a:r>
              <a:rPr lang="en-US" sz="2000" b="0" i="0" dirty="0">
                <a:effectLst/>
                <a:latin typeface="Open Sans" panose="020B0606030504020204" pitchFamily="34" charset="0"/>
                <a:ea typeface="Open Sans" panose="020B0606030504020204" pitchFamily="34" charset="0"/>
                <a:cs typeface="Open Sans" panose="020B0606030504020204" pitchFamily="34" charset="0"/>
              </a:rPr>
              <a:t> Grant reporting</a:t>
            </a:r>
          </a:p>
        </p:txBody>
      </p:sp>
      <p:grpSp>
        <p:nvGrpSpPr>
          <p:cNvPr id="13" name="Group 12">
            <a:extLst>
              <a:ext uri="{FF2B5EF4-FFF2-40B4-BE49-F238E27FC236}">
                <a16:creationId xmlns:a16="http://schemas.microsoft.com/office/drawing/2014/main" id="{40AF67E2-B477-8CC9-396F-E8CC17F1015F}"/>
              </a:ext>
            </a:extLst>
          </p:cNvPr>
          <p:cNvGrpSpPr/>
          <p:nvPr/>
        </p:nvGrpSpPr>
        <p:grpSpPr>
          <a:xfrm>
            <a:off x="7870934" y="2236383"/>
            <a:ext cx="3957320" cy="2385233"/>
            <a:chOff x="7801923" y="2048744"/>
            <a:chExt cx="3957320" cy="2385233"/>
          </a:xfrm>
        </p:grpSpPr>
        <p:sp>
          <p:nvSpPr>
            <p:cNvPr id="3" name="Rectangle 2">
              <a:extLst>
                <a:ext uri="{FF2B5EF4-FFF2-40B4-BE49-F238E27FC236}">
                  <a16:creationId xmlns:a16="http://schemas.microsoft.com/office/drawing/2014/main" id="{9127A90E-622F-9181-46EC-211FEBFE2A5F}"/>
                </a:ext>
              </a:extLst>
            </p:cNvPr>
            <p:cNvSpPr/>
            <p:nvPr/>
          </p:nvSpPr>
          <p:spPr>
            <a:xfrm>
              <a:off x="7801923" y="2048744"/>
              <a:ext cx="3957320" cy="2385233"/>
            </a:xfrm>
            <a:prstGeom prst="rect">
              <a:avLst/>
            </a:prstGeom>
            <a:solidFill>
              <a:schemeClr val="accent5"/>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7BFC8C87-4148-4AB1-89EE-3DB8C55DA305}"/>
                </a:ext>
              </a:extLst>
            </p:cNvPr>
            <p:cNvSpPr/>
            <p:nvPr/>
          </p:nvSpPr>
          <p:spPr>
            <a:xfrm>
              <a:off x="7801923" y="2048744"/>
              <a:ext cx="3957320" cy="1229293"/>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EA0AF73-EBCF-B9D5-E7F6-2D1CD2FE67EA}"/>
                </a:ext>
              </a:extLst>
            </p:cNvPr>
            <p:cNvSpPr txBox="1"/>
            <p:nvPr/>
          </p:nvSpPr>
          <p:spPr>
            <a:xfrm>
              <a:off x="8764438" y="3475791"/>
              <a:ext cx="2734573" cy="369332"/>
            </a:xfrm>
            <a:prstGeom prst="rect">
              <a:avLst/>
            </a:prstGeom>
            <a:noFill/>
          </p:spPr>
          <p:txBody>
            <a:bodyPr wrap="square" rtlCol="0">
              <a:spAutoFit/>
            </a:bodyPr>
            <a:lstStyle/>
            <a:p>
              <a:r>
                <a:rPr lang="en-US" dirty="0">
                  <a:solidFill>
                    <a:schemeClr val="bg1"/>
                  </a:solidFill>
                  <a:latin typeface="+mj-lt"/>
                </a:rPr>
                <a:t>The Standard</a:t>
              </a:r>
            </a:p>
          </p:txBody>
        </p:sp>
        <p:pic>
          <p:nvPicPr>
            <p:cNvPr id="12" name="Picture 11" descr="A close-up of a logo&#10;&#10;AI-generated content may be incorrect.">
              <a:extLst>
                <a:ext uri="{FF2B5EF4-FFF2-40B4-BE49-F238E27FC236}">
                  <a16:creationId xmlns:a16="http://schemas.microsoft.com/office/drawing/2014/main" id="{E547ECB3-B35F-924A-C36A-E01D23249C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9982" y="2194889"/>
              <a:ext cx="3641202" cy="937002"/>
            </a:xfrm>
            <a:prstGeom prst="rect">
              <a:avLst/>
            </a:prstGeom>
          </p:spPr>
        </p:pic>
      </p:grpSp>
    </p:spTree>
    <p:extLst>
      <p:ext uri="{BB962C8B-B14F-4D97-AF65-F5344CB8AC3E}">
        <p14:creationId xmlns:p14="http://schemas.microsoft.com/office/powerpoint/2010/main" val="1524564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85A7F-FBAD-BA9B-07B9-E263B69A61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645CDF-7A5C-E188-0BE9-47659B9D5A6E}"/>
              </a:ext>
            </a:extLst>
          </p:cNvPr>
          <p:cNvSpPr>
            <a:spLocks noGrp="1"/>
          </p:cNvSpPr>
          <p:nvPr>
            <p:ph type="ctrTitle"/>
          </p:nvPr>
        </p:nvSpPr>
        <p:spPr>
          <a:xfrm>
            <a:off x="4461012" y="2602374"/>
            <a:ext cx="7452691" cy="2387600"/>
          </a:xfrm>
        </p:spPr>
        <p:txBody>
          <a:bodyPr>
            <a:normAutofit/>
          </a:bodyPr>
          <a:lstStyle/>
          <a:p>
            <a:r>
              <a:rPr lang="en-US" dirty="0"/>
              <a:t>How was INPAS developed?</a:t>
            </a:r>
          </a:p>
        </p:txBody>
      </p:sp>
    </p:spTree>
    <p:extLst>
      <p:ext uri="{BB962C8B-B14F-4D97-AF65-F5344CB8AC3E}">
        <p14:creationId xmlns:p14="http://schemas.microsoft.com/office/powerpoint/2010/main" val="4020003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1997A-C9E4-1BAE-E2ED-4794A6B1C56C}"/>
              </a:ext>
            </a:extLst>
          </p:cNvPr>
          <p:cNvSpPr>
            <a:spLocks noGrp="1"/>
          </p:cNvSpPr>
          <p:nvPr>
            <p:ph type="title"/>
          </p:nvPr>
        </p:nvSpPr>
        <p:spPr/>
        <p:txBody>
          <a:bodyPr/>
          <a:lstStyle/>
          <a:p>
            <a:r>
              <a:rPr lang="en-US" dirty="0"/>
              <a:t>Financial statement users &amp; needs</a:t>
            </a:r>
            <a:endParaRPr lang="en-GB" dirty="0"/>
          </a:p>
        </p:txBody>
      </p:sp>
      <p:graphicFrame>
        <p:nvGraphicFramePr>
          <p:cNvPr id="4" name="Content Placeholder 3">
            <a:extLst>
              <a:ext uri="{FF2B5EF4-FFF2-40B4-BE49-F238E27FC236}">
                <a16:creationId xmlns:a16="http://schemas.microsoft.com/office/drawing/2014/main" id="{6097AB64-C60B-B30E-3E76-FC027D2AE35E}"/>
              </a:ext>
            </a:extLst>
          </p:cNvPr>
          <p:cNvGraphicFramePr>
            <a:graphicFrameLocks noGrp="1"/>
          </p:cNvGraphicFramePr>
          <p:nvPr>
            <p:ph idx="1"/>
            <p:extLst>
              <p:ext uri="{D42A27DB-BD31-4B8C-83A1-F6EECF244321}">
                <p14:modId xmlns:p14="http://schemas.microsoft.com/office/powerpoint/2010/main" val="3969848249"/>
              </p:ext>
            </p:extLst>
          </p:nvPr>
        </p:nvGraphicFramePr>
        <p:xfrm>
          <a:off x="1009653" y="2008505"/>
          <a:ext cx="10515597" cy="3657600"/>
        </p:xfrm>
        <a:graphic>
          <a:graphicData uri="http://schemas.openxmlformats.org/drawingml/2006/table">
            <a:tbl>
              <a:tblPr firstRow="1" bandRow="1">
                <a:tableStyleId>{5C22544A-7EE6-4342-B048-85BDC9FD1C3A}</a:tableStyleId>
              </a:tblPr>
              <a:tblGrid>
                <a:gridCol w="1939290">
                  <a:extLst>
                    <a:ext uri="{9D8B030D-6E8A-4147-A177-3AD203B41FA5}">
                      <a16:colId xmlns:a16="http://schemas.microsoft.com/office/drawing/2014/main" val="3723486707"/>
                    </a:ext>
                  </a:extLst>
                </a:gridCol>
                <a:gridCol w="3874770">
                  <a:extLst>
                    <a:ext uri="{9D8B030D-6E8A-4147-A177-3AD203B41FA5}">
                      <a16:colId xmlns:a16="http://schemas.microsoft.com/office/drawing/2014/main" val="1402317528"/>
                    </a:ext>
                  </a:extLst>
                </a:gridCol>
                <a:gridCol w="4701537">
                  <a:extLst>
                    <a:ext uri="{9D8B030D-6E8A-4147-A177-3AD203B41FA5}">
                      <a16:colId xmlns:a16="http://schemas.microsoft.com/office/drawing/2014/main" val="1544297"/>
                    </a:ext>
                  </a:extLst>
                </a:gridCol>
              </a:tblGrid>
              <a:tr h="374015">
                <a:tc>
                  <a:txBody>
                    <a:bodyPr/>
                    <a:lstStyle/>
                    <a:p>
                      <a:endParaRPr lang="en-GB" sz="2400" dirty="0">
                        <a:latin typeface="Open Sans" panose="020B0606030504020204" pitchFamily="34" charset="0"/>
                        <a:ea typeface="Open Sans" panose="020B0606030504020204" pitchFamily="34" charset="0"/>
                        <a:cs typeface="Open Sans" panose="020B0606030504020204" pitchFamily="34" charset="0"/>
                      </a:endParaRPr>
                    </a:p>
                  </a:txBody>
                  <a:tcPr>
                    <a:lnB w="12700" cap="flat" cmpd="sng" algn="ctr">
                      <a:solidFill>
                        <a:schemeClr val="tx1"/>
                      </a:solidFill>
                      <a:prstDash val="solid"/>
                      <a:round/>
                      <a:headEnd type="none" w="med" len="med"/>
                      <a:tailEnd type="none" w="med" len="med"/>
                    </a:lnB>
                    <a:solidFill>
                      <a:schemeClr val="accent6"/>
                    </a:solidFill>
                  </a:tcPr>
                </a:tc>
                <a:tc>
                  <a:txBody>
                    <a:bodyPr/>
                    <a:lstStyle/>
                    <a:p>
                      <a:r>
                        <a:rPr lang="en-US" sz="2400" dirty="0">
                          <a:latin typeface="Open Sans" panose="020B0606030504020204" pitchFamily="34" charset="0"/>
                          <a:ea typeface="Open Sans" panose="020B0606030504020204" pitchFamily="34" charset="0"/>
                          <a:cs typeface="Open Sans" panose="020B0606030504020204" pitchFamily="34" charset="0"/>
                        </a:rPr>
                        <a:t>For-profit</a:t>
                      </a:r>
                      <a:endParaRPr lang="en-GB" sz="2400" dirty="0">
                        <a:latin typeface="Open Sans" panose="020B0606030504020204" pitchFamily="34" charset="0"/>
                        <a:ea typeface="Open Sans" panose="020B0606030504020204" pitchFamily="34" charset="0"/>
                        <a:cs typeface="Open Sans" panose="020B0606030504020204" pitchFamily="34" charset="0"/>
                      </a:endParaRPr>
                    </a:p>
                  </a:txBody>
                  <a:tcPr>
                    <a:lnB w="12700" cap="flat" cmpd="sng" algn="ctr">
                      <a:solidFill>
                        <a:schemeClr val="tx1"/>
                      </a:solidFill>
                      <a:prstDash val="solid"/>
                      <a:round/>
                      <a:headEnd type="none" w="med" len="med"/>
                      <a:tailEnd type="none" w="med" len="med"/>
                    </a:lnB>
                    <a:solidFill>
                      <a:schemeClr val="accent6"/>
                    </a:solidFill>
                  </a:tcPr>
                </a:tc>
                <a:tc>
                  <a:txBody>
                    <a:bodyPr/>
                    <a:lstStyle/>
                    <a:p>
                      <a:r>
                        <a:rPr lang="en-US" sz="2400" dirty="0">
                          <a:solidFill>
                            <a:schemeClr val="accent4"/>
                          </a:solidFill>
                          <a:latin typeface="Open Sans" panose="020B0606030504020204" pitchFamily="34" charset="0"/>
                          <a:ea typeface="Open Sans" panose="020B0606030504020204" pitchFamily="34" charset="0"/>
                          <a:cs typeface="Open Sans" panose="020B0606030504020204" pitchFamily="34" charset="0"/>
                        </a:rPr>
                        <a:t>Not-profit</a:t>
                      </a:r>
                      <a:endParaRPr lang="en-GB" sz="2400" dirty="0">
                        <a:solidFill>
                          <a:schemeClr val="accent4"/>
                        </a:solidFill>
                        <a:latin typeface="Open Sans" panose="020B0606030504020204" pitchFamily="34" charset="0"/>
                        <a:ea typeface="Open Sans" panose="020B0606030504020204" pitchFamily="34" charset="0"/>
                        <a:cs typeface="Open Sans" panose="020B0606030504020204" pitchFamily="34" charset="0"/>
                      </a:endParaRPr>
                    </a:p>
                  </a:txBody>
                  <a:tcPr>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796039846"/>
                  </a:ext>
                </a:extLst>
              </a:tr>
              <a:tr h="370840">
                <a:tc>
                  <a:txBody>
                    <a:bodyPr/>
                    <a:lstStyle/>
                    <a:p>
                      <a:r>
                        <a:rPr lang="en-US" sz="2400" b="1" dirty="0">
                          <a:latin typeface="Open Sans" panose="020B0606030504020204" pitchFamily="34" charset="0"/>
                          <a:ea typeface="Open Sans" panose="020B0606030504020204" pitchFamily="34" charset="0"/>
                          <a:cs typeface="Open Sans" panose="020B0606030504020204" pitchFamily="34" charset="0"/>
                        </a:rPr>
                        <a:t>Who?</a:t>
                      </a:r>
                      <a:endParaRPr lang="en-GB" sz="2400" b="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Investors</a:t>
                      </a:r>
                      <a:endParaRPr lang="en-GB"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Providers of finance</a:t>
                      </a:r>
                    </a:p>
                    <a:p>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Public that benefits</a:t>
                      </a:r>
                      <a:endParaRPr lang="en-GB"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9051165"/>
                  </a:ext>
                </a:extLst>
              </a:tr>
              <a:tr h="370840">
                <a:tc>
                  <a:txBody>
                    <a:bodyPr/>
                    <a:lstStyle/>
                    <a:p>
                      <a:r>
                        <a:rPr lang="en-US" sz="2400" b="1" dirty="0">
                          <a:latin typeface="Open Sans" panose="020B0606030504020204" pitchFamily="34" charset="0"/>
                          <a:ea typeface="Open Sans" panose="020B0606030504020204" pitchFamily="34" charset="0"/>
                          <a:cs typeface="Open Sans" panose="020B0606030504020204" pitchFamily="34" charset="0"/>
                        </a:rPr>
                        <a:t>Why?</a:t>
                      </a:r>
                      <a:endParaRPr lang="en-GB" sz="2400" b="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dirty="0">
                          <a:latin typeface="Open Sans" panose="020B0606030504020204" pitchFamily="34" charset="0"/>
                          <a:ea typeface="Open Sans" panose="020B0606030504020204" pitchFamily="34" charset="0"/>
                          <a:cs typeface="Open Sans" panose="020B0606030504020204" pitchFamily="34" charset="0"/>
                        </a:rPr>
                        <a:t>Investment decisions</a:t>
                      </a:r>
                      <a:endParaRPr lang="en-GB" sz="24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sz="2400" dirty="0">
                          <a:latin typeface="Open Sans" panose="020B0606030504020204" pitchFamily="34" charset="0"/>
                          <a:ea typeface="Open Sans" panose="020B0606030504020204" pitchFamily="34" charset="0"/>
                          <a:cs typeface="Open Sans" panose="020B0606030504020204" pitchFamily="34" charset="0"/>
                        </a:rPr>
                        <a:t>Accountability and decision making</a:t>
                      </a:r>
                      <a:endParaRPr lang="en-GB" sz="24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3330000"/>
                  </a:ext>
                </a:extLst>
              </a:tr>
              <a:tr h="370840">
                <a:tc>
                  <a:txBody>
                    <a:bodyPr/>
                    <a:lstStyle/>
                    <a:p>
                      <a:r>
                        <a:rPr lang="en-US" sz="2400" b="1" dirty="0">
                          <a:latin typeface="Open Sans" panose="020B0606030504020204" pitchFamily="34" charset="0"/>
                          <a:ea typeface="Open Sans" panose="020B0606030504020204" pitchFamily="34" charset="0"/>
                          <a:cs typeface="Open Sans" panose="020B0606030504020204" pitchFamily="34" charset="0"/>
                        </a:rPr>
                        <a:t>What info?</a:t>
                      </a:r>
                      <a:endParaRPr lang="en-GB" sz="2400" b="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indent="-342900">
                        <a:buFont typeface="Wingdings" panose="05000000000000000000" pitchFamily="2" charset="2"/>
                        <a:buChar char="ü"/>
                      </a:pPr>
                      <a:r>
                        <a:rPr lang="en-US" sz="2400" dirty="0">
                          <a:latin typeface="Open Sans" panose="020B0606030504020204" pitchFamily="34" charset="0"/>
                          <a:ea typeface="Open Sans" panose="020B0606030504020204" pitchFamily="34" charset="0"/>
                          <a:cs typeface="Open Sans" panose="020B0606030504020204" pitchFamily="34" charset="0"/>
                        </a:rPr>
                        <a:t>Return on capital</a:t>
                      </a:r>
                    </a:p>
                    <a:p>
                      <a:pPr marL="342900" indent="-342900">
                        <a:buFont typeface="Wingdings" panose="05000000000000000000" pitchFamily="2" charset="2"/>
                        <a:buChar char="ü"/>
                      </a:pPr>
                      <a:r>
                        <a:rPr lang="en-US" sz="2400" dirty="0">
                          <a:latin typeface="Open Sans" panose="020B0606030504020204" pitchFamily="34" charset="0"/>
                          <a:ea typeface="Open Sans" panose="020B0606030504020204" pitchFamily="34" charset="0"/>
                          <a:cs typeface="Open Sans" panose="020B0606030504020204" pitchFamily="34" charset="0"/>
                        </a:rPr>
                        <a:t>Profitability</a:t>
                      </a:r>
                      <a:endParaRPr lang="en-GB" sz="24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342900" indent="-342900">
                        <a:buFont typeface="Wingdings" panose="05000000000000000000" pitchFamily="2" charset="2"/>
                        <a:buChar char="ü"/>
                      </a:pPr>
                      <a:r>
                        <a:rPr lang="en-US" sz="2400" dirty="0">
                          <a:latin typeface="Open Sans" panose="020B0606030504020204" pitchFamily="34" charset="0"/>
                          <a:ea typeface="Open Sans" panose="020B0606030504020204" pitchFamily="34" charset="0"/>
                          <a:cs typeface="Open Sans" panose="020B0606030504020204" pitchFamily="34" charset="0"/>
                        </a:rPr>
                        <a:t>Meeting purposes</a:t>
                      </a:r>
                    </a:p>
                    <a:p>
                      <a:pPr marL="342900" indent="-342900">
                        <a:buFont typeface="Wingdings" panose="05000000000000000000" pitchFamily="2" charset="2"/>
                        <a:buChar char="ü"/>
                      </a:pPr>
                      <a:r>
                        <a:rPr lang="en-US" sz="2400" dirty="0">
                          <a:latin typeface="Open Sans" panose="020B0606030504020204" pitchFamily="34" charset="0"/>
                          <a:ea typeface="Open Sans" panose="020B0606030504020204" pitchFamily="34" charset="0"/>
                          <a:cs typeface="Open Sans" panose="020B0606030504020204" pitchFamily="34" charset="0"/>
                        </a:rPr>
                        <a:t>Management of resources</a:t>
                      </a:r>
                    </a:p>
                    <a:p>
                      <a:pPr marL="342900" indent="-342900">
                        <a:buFont typeface="Wingdings" panose="05000000000000000000" pitchFamily="2" charset="2"/>
                        <a:buChar char="ü"/>
                      </a:pPr>
                      <a:r>
                        <a:rPr lang="en-US" sz="2400" dirty="0">
                          <a:latin typeface="Open Sans" panose="020B0606030504020204" pitchFamily="34" charset="0"/>
                          <a:ea typeface="Open Sans" panose="020B0606030504020204" pitchFamily="34" charset="0"/>
                          <a:cs typeface="Open Sans" panose="020B0606030504020204" pitchFamily="34" charset="0"/>
                        </a:rPr>
                        <a:t>Capacity to continue</a:t>
                      </a:r>
                    </a:p>
                    <a:p>
                      <a:pPr marL="342900" indent="-342900">
                        <a:buFont typeface="Wingdings" panose="05000000000000000000" pitchFamily="2" charset="2"/>
                        <a:buChar char="ü"/>
                      </a:pPr>
                      <a:r>
                        <a:rPr lang="en-US" sz="2400" dirty="0">
                          <a:latin typeface="Open Sans" panose="020B0606030504020204" pitchFamily="34" charset="0"/>
                          <a:ea typeface="Open Sans" panose="020B0606030504020204" pitchFamily="34" charset="0"/>
                          <a:cs typeface="Open Sans" panose="020B0606030504020204" pitchFamily="34" charset="0"/>
                        </a:rPr>
                        <a:t>Compliance</a:t>
                      </a:r>
                      <a:endParaRPr lang="en-GB" sz="24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1719788"/>
                  </a:ext>
                </a:extLst>
              </a:tr>
            </a:tbl>
          </a:graphicData>
        </a:graphic>
      </p:graphicFrame>
    </p:spTree>
    <p:extLst>
      <p:ext uri="{BB962C8B-B14F-4D97-AF65-F5344CB8AC3E}">
        <p14:creationId xmlns:p14="http://schemas.microsoft.com/office/powerpoint/2010/main" val="2461447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47B16-5987-4768-BF0C-D4B7E3046056}"/>
              </a:ext>
            </a:extLst>
          </p:cNvPr>
          <p:cNvSpPr>
            <a:spLocks noGrp="1"/>
          </p:cNvSpPr>
          <p:nvPr>
            <p:ph type="title"/>
          </p:nvPr>
        </p:nvSpPr>
        <p:spPr>
          <a:xfrm>
            <a:off x="381000" y="182562"/>
            <a:ext cx="10515600" cy="1325563"/>
          </a:xfrm>
        </p:spPr>
        <p:txBody>
          <a:bodyPr/>
          <a:lstStyle/>
          <a:p>
            <a:r>
              <a:rPr lang="en-GB" dirty="0"/>
              <a:t>Guidance development model</a:t>
            </a:r>
          </a:p>
        </p:txBody>
      </p:sp>
      <p:sp>
        <p:nvSpPr>
          <p:cNvPr id="6" name="Arrow: Up 5">
            <a:extLst>
              <a:ext uri="{FF2B5EF4-FFF2-40B4-BE49-F238E27FC236}">
                <a16:creationId xmlns:a16="http://schemas.microsoft.com/office/drawing/2014/main" id="{F28A6DB2-AA6D-4EC3-90C9-A0C593EF222F}"/>
              </a:ext>
            </a:extLst>
          </p:cNvPr>
          <p:cNvSpPr/>
          <p:nvPr/>
        </p:nvSpPr>
        <p:spPr>
          <a:xfrm>
            <a:off x="4119955" y="5747405"/>
            <a:ext cx="3555860" cy="1148292"/>
          </a:xfrm>
          <a:prstGeom prst="upArrow">
            <a:avLst/>
          </a:prstGeom>
          <a:solidFill>
            <a:srgbClr val="901D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IFRS, IPSAS &amp; National standards</a:t>
            </a:r>
          </a:p>
        </p:txBody>
      </p:sp>
      <p:graphicFrame>
        <p:nvGraphicFramePr>
          <p:cNvPr id="13" name="Table 12">
            <a:extLst>
              <a:ext uri="{FF2B5EF4-FFF2-40B4-BE49-F238E27FC236}">
                <a16:creationId xmlns:a16="http://schemas.microsoft.com/office/drawing/2014/main" id="{CF0CEC8C-4EC4-43B3-9B7F-36CA1C99403C}"/>
              </a:ext>
            </a:extLst>
          </p:cNvPr>
          <p:cNvGraphicFramePr>
            <a:graphicFrameLocks noGrp="1"/>
          </p:cNvGraphicFramePr>
          <p:nvPr/>
        </p:nvGraphicFramePr>
        <p:xfrm>
          <a:off x="3413362" y="1735228"/>
          <a:ext cx="5417389" cy="3943937"/>
        </p:xfrm>
        <a:graphic>
          <a:graphicData uri="http://schemas.openxmlformats.org/drawingml/2006/table">
            <a:tbl>
              <a:tblPr firstRow="1" firstCol="1" bandRow="1">
                <a:tableStyleId>{5C22544A-7EE6-4342-B048-85BDC9FD1C3A}</a:tableStyleId>
              </a:tblPr>
              <a:tblGrid>
                <a:gridCol w="1960807">
                  <a:extLst>
                    <a:ext uri="{9D8B030D-6E8A-4147-A177-3AD203B41FA5}">
                      <a16:colId xmlns:a16="http://schemas.microsoft.com/office/drawing/2014/main" val="1643734809"/>
                    </a:ext>
                  </a:extLst>
                </a:gridCol>
                <a:gridCol w="3456582">
                  <a:extLst>
                    <a:ext uri="{9D8B030D-6E8A-4147-A177-3AD203B41FA5}">
                      <a16:colId xmlns:a16="http://schemas.microsoft.com/office/drawing/2014/main" val="3552045523"/>
                    </a:ext>
                  </a:extLst>
                </a:gridCol>
              </a:tblGrid>
              <a:tr h="448573">
                <a:tc>
                  <a:txBody>
                    <a:bodyPr/>
                    <a:lstStyle/>
                    <a:p>
                      <a:pPr fontAlgn="base">
                        <a:lnSpc>
                          <a:spcPct val="107000"/>
                        </a:lnSpc>
                        <a:spcAft>
                          <a:spcPts val="800"/>
                        </a:spcAft>
                      </a:pPr>
                      <a:r>
                        <a:rPr lang="en-GB" sz="1800">
                          <a:effectLst/>
                          <a:latin typeface="Open Sans" panose="020B0606030504020204" pitchFamily="34" charset="0"/>
                          <a:ea typeface="Open Sans" panose="020B0606030504020204" pitchFamily="34" charset="0"/>
                          <a:cs typeface="Open Sans" panose="020B0606030504020204" pitchFamily="34" charset="0"/>
                        </a:rPr>
                        <a:t>Section status</a:t>
                      </a:r>
                    </a:p>
                  </a:txBody>
                  <a:tcPr marL="68580" marR="68580" marT="0" marB="0">
                    <a:solidFill>
                      <a:srgbClr val="003A40"/>
                    </a:solidFill>
                  </a:tcPr>
                </a:tc>
                <a:tc>
                  <a:txBody>
                    <a:bodyPr/>
                    <a:lstStyle/>
                    <a:p>
                      <a:pPr fontAlgn="base">
                        <a:lnSpc>
                          <a:spcPct val="107000"/>
                        </a:lnSpc>
                        <a:spcAft>
                          <a:spcPts val="800"/>
                        </a:spcAft>
                      </a:pPr>
                      <a:r>
                        <a:rPr lang="en-GB" sz="1800">
                          <a:effectLst/>
                          <a:latin typeface="Open Sans" panose="020B0606030504020204" pitchFamily="34" charset="0"/>
                          <a:ea typeface="Open Sans" panose="020B0606030504020204" pitchFamily="34" charset="0"/>
                          <a:cs typeface="Open Sans" panose="020B0606030504020204" pitchFamily="34" charset="0"/>
                        </a:rPr>
                        <a:t>Description</a:t>
                      </a:r>
                    </a:p>
                  </a:txBody>
                  <a:tcPr marL="68580" marR="68580" marT="0" marB="0">
                    <a:solidFill>
                      <a:srgbClr val="003A40"/>
                    </a:solidFill>
                  </a:tcPr>
                </a:tc>
                <a:extLst>
                  <a:ext uri="{0D108BD9-81ED-4DB2-BD59-A6C34878D82A}">
                    <a16:rowId xmlns:a16="http://schemas.microsoft.com/office/drawing/2014/main" val="2438594051"/>
                  </a:ext>
                </a:extLst>
              </a:tr>
              <a:tr h="531180">
                <a:tc>
                  <a:txBody>
                    <a:bodyPr/>
                    <a:lstStyle/>
                    <a:p>
                      <a:pPr fontAlgn="base">
                        <a:lnSpc>
                          <a:spcPct val="107000"/>
                        </a:lnSpc>
                        <a:spcAft>
                          <a:spcPts val="800"/>
                        </a:spcAft>
                      </a:pPr>
                      <a:r>
                        <a:rPr lang="en-GB" sz="1600" dirty="0">
                          <a:effectLst/>
                          <a:latin typeface="Open Sans" panose="020B0606030504020204" pitchFamily="34" charset="0"/>
                          <a:ea typeface="Open Sans" panose="020B0606030504020204" pitchFamily="34" charset="0"/>
                          <a:cs typeface="Open Sans" panose="020B0606030504020204" pitchFamily="34" charset="0"/>
                        </a:rPr>
                        <a:t>Modified</a:t>
                      </a:r>
                    </a:p>
                  </a:txBody>
                  <a:tcPr marL="68580" marR="68580" marT="0" marB="0" anchor="ctr">
                    <a:solidFill>
                      <a:srgbClr val="003A40"/>
                    </a:solidFill>
                  </a:tcPr>
                </a:tc>
                <a:tc>
                  <a:txBody>
                    <a:bodyPr/>
                    <a:lstStyle/>
                    <a:p>
                      <a:pPr fontAlgn="base">
                        <a:lnSpc>
                          <a:spcPct val="107000"/>
                        </a:lnSpc>
                        <a:spcAft>
                          <a:spcPts val="800"/>
                        </a:spcAft>
                      </a:pPr>
                      <a:r>
                        <a:rPr lang="en-GB" sz="14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Fully updated to reflect NPO requirements.</a:t>
                      </a:r>
                    </a:p>
                  </a:txBody>
                  <a:tcPr marL="68580" marR="68580" marT="0" marB="0" anchor="ctr">
                    <a:solidFill>
                      <a:srgbClr val="006A7E"/>
                    </a:solidFill>
                  </a:tcPr>
                </a:tc>
                <a:extLst>
                  <a:ext uri="{0D108BD9-81ED-4DB2-BD59-A6C34878D82A}">
                    <a16:rowId xmlns:a16="http://schemas.microsoft.com/office/drawing/2014/main" val="3094390946"/>
                  </a:ext>
                </a:extLst>
              </a:tr>
              <a:tr h="914656">
                <a:tc>
                  <a:txBody>
                    <a:bodyPr/>
                    <a:lstStyle/>
                    <a:p>
                      <a:pPr fontAlgn="base">
                        <a:lnSpc>
                          <a:spcPct val="107000"/>
                        </a:lnSpc>
                        <a:spcAft>
                          <a:spcPts val="800"/>
                        </a:spcAft>
                      </a:pPr>
                      <a:r>
                        <a:rPr lang="en-GB" sz="1600" dirty="0">
                          <a:effectLst/>
                          <a:latin typeface="Open Sans" panose="020B0606030504020204" pitchFamily="34" charset="0"/>
                          <a:ea typeface="Open Sans" panose="020B0606030504020204" pitchFamily="34" charset="0"/>
                          <a:cs typeface="Open Sans" panose="020B0606030504020204" pitchFamily="34" charset="0"/>
                        </a:rPr>
                        <a:t>Editorial</a:t>
                      </a:r>
                    </a:p>
                  </a:txBody>
                  <a:tcPr marL="68580" marR="68580" marT="0" marB="0" anchor="ctr">
                    <a:solidFill>
                      <a:srgbClr val="003A40"/>
                    </a:solidFill>
                  </a:tcPr>
                </a:tc>
                <a:tc>
                  <a:txBody>
                    <a:bodyPr/>
                    <a:lstStyle/>
                    <a:p>
                      <a:pPr fontAlgn="base">
                        <a:lnSpc>
                          <a:spcPct val="107000"/>
                        </a:lnSpc>
                        <a:spcAft>
                          <a:spcPts val="800"/>
                        </a:spcAft>
                      </a:pPr>
                      <a:r>
                        <a:rPr lang="en-GB"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Updated to align with modified Sections, but not in itself fully reviewed</a:t>
                      </a:r>
                    </a:p>
                  </a:txBody>
                  <a:tcPr marL="68580" marR="68580" marT="0" marB="0" anchor="ctr">
                    <a:solidFill>
                      <a:srgbClr val="5AABB4"/>
                    </a:solidFill>
                  </a:tcPr>
                </a:tc>
                <a:extLst>
                  <a:ext uri="{0D108BD9-81ED-4DB2-BD59-A6C34878D82A}">
                    <a16:rowId xmlns:a16="http://schemas.microsoft.com/office/drawing/2014/main" val="683232463"/>
                  </a:ext>
                </a:extLst>
              </a:tr>
              <a:tr h="683176">
                <a:tc>
                  <a:txBody>
                    <a:bodyPr/>
                    <a:lstStyle/>
                    <a:p>
                      <a:pPr fontAlgn="base">
                        <a:lnSpc>
                          <a:spcPct val="107000"/>
                        </a:lnSpc>
                        <a:spcAft>
                          <a:spcPts val="800"/>
                        </a:spcAft>
                      </a:pPr>
                      <a:r>
                        <a:rPr lang="en-GB" sz="1600" dirty="0">
                          <a:effectLst/>
                          <a:latin typeface="Open Sans" panose="020B0606030504020204" pitchFamily="34" charset="0"/>
                          <a:ea typeface="Open Sans" panose="020B0606030504020204" pitchFamily="34" charset="0"/>
                          <a:cs typeface="Open Sans" panose="020B0606030504020204" pitchFamily="34" charset="0"/>
                        </a:rPr>
                        <a:t>Unchanged</a:t>
                      </a:r>
                    </a:p>
                  </a:txBody>
                  <a:tcPr marL="68580" marR="68580" marT="0" marB="0" anchor="ctr">
                    <a:solidFill>
                      <a:srgbClr val="003A40"/>
                    </a:solidFill>
                  </a:tcPr>
                </a:tc>
                <a:tc>
                  <a:txBody>
                    <a:bodyPr/>
                    <a:lstStyle/>
                    <a:p>
                      <a:pPr fontAlgn="base">
                        <a:lnSpc>
                          <a:spcPct val="107000"/>
                        </a:lnSpc>
                        <a:spcAft>
                          <a:spcPts val="800"/>
                        </a:spcAft>
                      </a:pPr>
                      <a:r>
                        <a:rPr lang="en-GB"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Updated for terminology changes only</a:t>
                      </a:r>
                    </a:p>
                  </a:txBody>
                  <a:tcPr marL="68580" marR="68580" marT="0" marB="0" anchor="ctr">
                    <a:solidFill>
                      <a:srgbClr val="8DCFD6"/>
                    </a:solidFill>
                  </a:tcPr>
                </a:tc>
                <a:extLst>
                  <a:ext uri="{0D108BD9-81ED-4DB2-BD59-A6C34878D82A}">
                    <a16:rowId xmlns:a16="http://schemas.microsoft.com/office/drawing/2014/main" val="1920471367"/>
                  </a:ext>
                </a:extLst>
              </a:tr>
              <a:tr h="683176">
                <a:tc>
                  <a:txBody>
                    <a:bodyPr/>
                    <a:lstStyle/>
                    <a:p>
                      <a:pPr fontAlgn="base">
                        <a:lnSpc>
                          <a:spcPct val="107000"/>
                        </a:lnSpc>
                        <a:spcAft>
                          <a:spcPts val="800"/>
                        </a:spcAft>
                      </a:pPr>
                      <a:r>
                        <a:rPr lang="en-GB" sz="1600" dirty="0">
                          <a:effectLst/>
                          <a:latin typeface="Open Sans" panose="020B0606030504020204" pitchFamily="34" charset="0"/>
                          <a:ea typeface="Open Sans" panose="020B0606030504020204" pitchFamily="34" charset="0"/>
                          <a:cs typeface="Open Sans" panose="020B0606030504020204" pitchFamily="34" charset="0"/>
                        </a:rPr>
                        <a:t>New</a:t>
                      </a:r>
                    </a:p>
                  </a:txBody>
                  <a:tcPr marL="68580" marR="68580" marT="0" marB="0" anchor="ctr">
                    <a:solidFill>
                      <a:srgbClr val="003A40"/>
                    </a:solidFill>
                  </a:tcPr>
                </a:tc>
                <a:tc>
                  <a:txBody>
                    <a:bodyPr/>
                    <a:lstStyle/>
                    <a:p>
                      <a:pPr fontAlgn="base">
                        <a:lnSpc>
                          <a:spcPct val="107000"/>
                        </a:lnSpc>
                        <a:spcAft>
                          <a:spcPts val="800"/>
                        </a:spcAft>
                      </a:pPr>
                      <a:r>
                        <a:rPr lang="en-GB"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Developed specifically for NPOs.</a:t>
                      </a:r>
                    </a:p>
                  </a:txBody>
                  <a:tcPr marL="68580" marR="68580" marT="0" marB="0" anchor="ctr">
                    <a:solidFill>
                      <a:srgbClr val="92D050"/>
                    </a:solidFill>
                  </a:tcPr>
                </a:tc>
                <a:extLst>
                  <a:ext uri="{0D108BD9-81ED-4DB2-BD59-A6C34878D82A}">
                    <a16:rowId xmlns:a16="http://schemas.microsoft.com/office/drawing/2014/main" val="3989018876"/>
                  </a:ext>
                </a:extLst>
              </a:tr>
              <a:tr h="683176">
                <a:tc>
                  <a:txBody>
                    <a:bodyPr/>
                    <a:lstStyle/>
                    <a:p>
                      <a:pPr fontAlgn="base">
                        <a:lnSpc>
                          <a:spcPct val="107000"/>
                        </a:lnSpc>
                        <a:spcAft>
                          <a:spcPts val="800"/>
                        </a:spcAft>
                      </a:pPr>
                      <a:r>
                        <a:rPr lang="en-US" sz="1600" dirty="0">
                          <a:effectLst/>
                          <a:latin typeface="Open Sans" panose="020B0606030504020204" pitchFamily="34" charset="0"/>
                          <a:ea typeface="Open Sans" panose="020B0606030504020204" pitchFamily="34" charset="0"/>
                          <a:cs typeface="Open Sans" panose="020B0606030504020204" pitchFamily="34" charset="0"/>
                        </a:rPr>
                        <a:t>Removed</a:t>
                      </a:r>
                      <a:endParaRPr lang="en-GB" sz="160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solidFill>
                      <a:srgbClr val="003A40"/>
                    </a:solidFill>
                  </a:tcPr>
                </a:tc>
                <a:tc>
                  <a:txBody>
                    <a:bodyPr/>
                    <a:lstStyle/>
                    <a:p>
                      <a:pPr fontAlgn="base">
                        <a:lnSpc>
                          <a:spcPct val="107000"/>
                        </a:lnSpc>
                        <a:spcAft>
                          <a:spcPts val="800"/>
                        </a:spcAft>
                      </a:pPr>
                      <a:r>
                        <a:rPr lang="en-US"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Not relevant to NPOs</a:t>
                      </a:r>
                      <a:endParaRPr lang="en-GB"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nchor="ctr">
                    <a:solidFill>
                      <a:srgbClr val="D8AD24"/>
                    </a:solidFill>
                  </a:tcPr>
                </a:tc>
                <a:extLst>
                  <a:ext uri="{0D108BD9-81ED-4DB2-BD59-A6C34878D82A}">
                    <a16:rowId xmlns:a16="http://schemas.microsoft.com/office/drawing/2014/main" val="3670125586"/>
                  </a:ext>
                </a:extLst>
              </a:tr>
            </a:tbl>
          </a:graphicData>
        </a:graphic>
      </p:graphicFrame>
      <p:sp>
        <p:nvSpPr>
          <p:cNvPr id="14" name="Arrow: Chevron 13">
            <a:extLst>
              <a:ext uri="{FF2B5EF4-FFF2-40B4-BE49-F238E27FC236}">
                <a16:creationId xmlns:a16="http://schemas.microsoft.com/office/drawing/2014/main" id="{D727E396-1AB7-4DEA-A273-5965915D58DB}"/>
              </a:ext>
            </a:extLst>
          </p:cNvPr>
          <p:cNvSpPr/>
          <p:nvPr/>
        </p:nvSpPr>
        <p:spPr>
          <a:xfrm>
            <a:off x="2768991" y="3138350"/>
            <a:ext cx="644371" cy="1190445"/>
          </a:xfrm>
          <a:prstGeom prst="chevron">
            <a:avLst/>
          </a:prstGeom>
          <a:solidFill>
            <a:srgbClr val="901D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Arrow: Chevron 14">
            <a:extLst>
              <a:ext uri="{FF2B5EF4-FFF2-40B4-BE49-F238E27FC236}">
                <a16:creationId xmlns:a16="http://schemas.microsoft.com/office/drawing/2014/main" id="{EE4BDF89-9AD5-4F8F-B122-59A8652E6DB7}"/>
              </a:ext>
            </a:extLst>
          </p:cNvPr>
          <p:cNvSpPr/>
          <p:nvPr/>
        </p:nvSpPr>
        <p:spPr>
          <a:xfrm>
            <a:off x="8906638" y="3111971"/>
            <a:ext cx="644371" cy="1190445"/>
          </a:xfrm>
          <a:prstGeom prst="chevr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descr="A green and white cover with a logo&#10;&#10;AI-generated content may be incorrect.">
            <a:extLst>
              <a:ext uri="{FF2B5EF4-FFF2-40B4-BE49-F238E27FC236}">
                <a16:creationId xmlns:a16="http://schemas.microsoft.com/office/drawing/2014/main" id="{1D988D8B-FBA6-EBC4-54AA-AF298051CA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5264" y="2225234"/>
            <a:ext cx="2162672" cy="2798752"/>
          </a:xfrm>
          <a:prstGeom prst="rect">
            <a:avLst/>
          </a:prstGeom>
          <a:ln>
            <a:solidFill>
              <a:schemeClr val="accent5"/>
            </a:solidFill>
          </a:ln>
        </p:spPr>
      </p:pic>
      <p:pic>
        <p:nvPicPr>
          <p:cNvPr id="16" name="Picture 15">
            <a:extLst>
              <a:ext uri="{FF2B5EF4-FFF2-40B4-BE49-F238E27FC236}">
                <a16:creationId xmlns:a16="http://schemas.microsoft.com/office/drawing/2014/main" id="{655BC864-7046-CE70-3B90-950D32A8915F}"/>
              </a:ext>
            </a:extLst>
          </p:cNvPr>
          <p:cNvPicPr>
            <a:picLocks noChangeAspect="1"/>
          </p:cNvPicPr>
          <p:nvPr/>
        </p:nvPicPr>
        <p:blipFill>
          <a:blip r:embed="rId4"/>
          <a:stretch>
            <a:fillRect/>
          </a:stretch>
        </p:blipFill>
        <p:spPr>
          <a:xfrm>
            <a:off x="470679" y="2225234"/>
            <a:ext cx="1937208" cy="2407532"/>
          </a:xfrm>
          <a:prstGeom prst="rect">
            <a:avLst/>
          </a:prstGeom>
          <a:ln>
            <a:solidFill>
              <a:srgbClr val="51386D"/>
            </a:solidFill>
          </a:ln>
        </p:spPr>
      </p:pic>
    </p:spTree>
    <p:extLst>
      <p:ext uri="{BB962C8B-B14F-4D97-AF65-F5344CB8AC3E}">
        <p14:creationId xmlns:p14="http://schemas.microsoft.com/office/powerpoint/2010/main" val="4226595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FB075-B579-F953-BDA8-16EDF3FF2D8F}"/>
              </a:ext>
            </a:extLst>
          </p:cNvPr>
          <p:cNvSpPr>
            <a:spLocks noGrp="1"/>
          </p:cNvSpPr>
          <p:nvPr>
            <p:ph type="title"/>
          </p:nvPr>
        </p:nvSpPr>
        <p:spPr/>
        <p:txBody>
          <a:bodyPr/>
          <a:lstStyle/>
          <a:p>
            <a:r>
              <a:rPr lang="en-GB" dirty="0"/>
              <a:t>Licensing</a:t>
            </a:r>
          </a:p>
        </p:txBody>
      </p:sp>
      <p:sp>
        <p:nvSpPr>
          <p:cNvPr id="7" name="TextBox 6">
            <a:extLst>
              <a:ext uri="{FF2B5EF4-FFF2-40B4-BE49-F238E27FC236}">
                <a16:creationId xmlns:a16="http://schemas.microsoft.com/office/drawing/2014/main" id="{2C35472D-D90A-DD21-A04D-9576685CF349}"/>
              </a:ext>
            </a:extLst>
          </p:cNvPr>
          <p:cNvSpPr txBox="1"/>
          <p:nvPr/>
        </p:nvSpPr>
        <p:spPr>
          <a:xfrm>
            <a:off x="939937" y="2082595"/>
            <a:ext cx="3579778" cy="3108543"/>
          </a:xfrm>
          <a:prstGeom prst="rect">
            <a:avLst/>
          </a:prstGeom>
          <a:noFill/>
          <a:ln w="57150">
            <a:solidFill>
              <a:srgbClr val="56A548"/>
            </a:solidFill>
            <a:prstDash val="solid"/>
          </a:ln>
        </p:spPr>
        <p:txBody>
          <a:bodyPr wrap="square" rtlCol="0">
            <a:spAutoFit/>
          </a:bodyPr>
          <a:lstStyle/>
          <a:p>
            <a:endParaRPr lang="en-GB" dirty="0"/>
          </a:p>
          <a:p>
            <a:pPr marL="342900" indent="-342900">
              <a:buFont typeface="Wingdings" panose="05000000000000000000" pitchFamily="2" charset="2"/>
              <a:buChar char="ü"/>
            </a:pPr>
            <a:r>
              <a:rPr lang="en-GB" sz="2000" dirty="0">
                <a:latin typeface="Open Sans" panose="020B0606030504020204" pitchFamily="34" charset="0"/>
                <a:ea typeface="Open Sans" panose="020B0606030504020204" pitchFamily="34" charset="0"/>
                <a:cs typeface="Open Sans" panose="020B0606030504020204" pitchFamily="34" charset="0"/>
              </a:rPr>
              <a:t>The IFRS Foundation granted INPRF a licence to use the </a:t>
            </a:r>
            <a:r>
              <a:rPr lang="en-GB" sz="2000" i="1" dirty="0">
                <a:latin typeface="Open Sans" panose="020B0606030504020204" pitchFamily="34" charset="0"/>
                <a:ea typeface="Open Sans" panose="020B0606030504020204" pitchFamily="34" charset="0"/>
                <a:cs typeface="Open Sans" panose="020B0606030504020204" pitchFamily="34" charset="0"/>
              </a:rPr>
              <a:t>IFRS for SMEs </a:t>
            </a:r>
            <a:r>
              <a:rPr lang="en-GB" sz="2000" dirty="0">
                <a:latin typeface="Open Sans" panose="020B0606030504020204" pitchFamily="34" charset="0"/>
                <a:ea typeface="Open Sans" panose="020B0606030504020204" pitchFamily="34" charset="0"/>
                <a:cs typeface="Open Sans" panose="020B0606030504020204" pitchFamily="34" charset="0"/>
              </a:rPr>
              <a:t>Accounting Standard as the basis for INPAS.</a:t>
            </a:r>
          </a:p>
          <a:p>
            <a:pPr marL="342900" indent="-342900">
              <a:buFont typeface="Wingdings" panose="05000000000000000000" pitchFamily="2" charset="2"/>
              <a:buChar char="ü"/>
            </a:pP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Wingdings" panose="05000000000000000000" pitchFamily="2" charset="2"/>
              <a:buChar char="ü"/>
            </a:pPr>
            <a:r>
              <a:rPr lang="en-GB" sz="2000" dirty="0">
                <a:latin typeface="Open Sans" panose="020B0606030504020204" pitchFamily="34" charset="0"/>
                <a:ea typeface="Open Sans" panose="020B0606030504020204" pitchFamily="34" charset="0"/>
                <a:cs typeface="Open Sans" panose="020B0606030504020204" pitchFamily="34" charset="0"/>
              </a:rPr>
              <a:t>IFAC granted INPRF a licence to use IPSAS.</a:t>
            </a:r>
          </a:p>
          <a:p>
            <a:endParaRPr lang="en-GB" dirty="0"/>
          </a:p>
        </p:txBody>
      </p:sp>
      <p:pic>
        <p:nvPicPr>
          <p:cNvPr id="1026" name="Picture 2" descr="IFRS - IFRS Foundation">
            <a:extLst>
              <a:ext uri="{FF2B5EF4-FFF2-40B4-BE49-F238E27FC236}">
                <a16:creationId xmlns:a16="http://schemas.microsoft.com/office/drawing/2014/main" id="{58899089-8B2A-8123-2615-0D2F757F79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5463" y="2082595"/>
            <a:ext cx="4867275" cy="9429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omepage | IFAC">
            <a:extLst>
              <a:ext uri="{FF2B5EF4-FFF2-40B4-BE49-F238E27FC236}">
                <a16:creationId xmlns:a16="http://schemas.microsoft.com/office/drawing/2014/main" id="{5C23B310-14AC-F982-5B27-934AF8E5E0C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65006" y="3025570"/>
            <a:ext cx="4548187" cy="2546985"/>
          </a:xfrm>
          <a:prstGeom prst="rect">
            <a:avLst/>
          </a:prstGeom>
          <a:noFill/>
          <a:ln>
            <a:noFill/>
          </a:ln>
        </p:spPr>
      </p:pic>
    </p:spTree>
    <p:extLst>
      <p:ext uri="{BB962C8B-B14F-4D97-AF65-F5344CB8AC3E}">
        <p14:creationId xmlns:p14="http://schemas.microsoft.com/office/powerpoint/2010/main" val="2530637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EE4BA-E347-9B1D-E92D-E109ED84FBE4}"/>
              </a:ext>
            </a:extLst>
          </p:cNvPr>
          <p:cNvSpPr>
            <a:spLocks noGrp="1"/>
          </p:cNvSpPr>
          <p:nvPr>
            <p:ph type="title"/>
          </p:nvPr>
        </p:nvSpPr>
        <p:spPr/>
        <p:txBody>
          <a:bodyPr/>
          <a:lstStyle/>
          <a:p>
            <a:r>
              <a:rPr lang="en-US" dirty="0"/>
              <a:t>By the sector, for the sector</a:t>
            </a:r>
          </a:p>
        </p:txBody>
      </p:sp>
      <p:sp>
        <p:nvSpPr>
          <p:cNvPr id="3" name="Content Placeholder 2">
            <a:extLst>
              <a:ext uri="{FF2B5EF4-FFF2-40B4-BE49-F238E27FC236}">
                <a16:creationId xmlns:a16="http://schemas.microsoft.com/office/drawing/2014/main" id="{F99A6A5C-7518-ECB0-5808-2E16D45BF86C}"/>
              </a:ext>
            </a:extLst>
          </p:cNvPr>
          <p:cNvSpPr>
            <a:spLocks noGrp="1"/>
          </p:cNvSpPr>
          <p:nvPr>
            <p:ph idx="1"/>
          </p:nvPr>
        </p:nvSpPr>
        <p:spPr>
          <a:xfrm>
            <a:off x="838200" y="1825625"/>
            <a:ext cx="6602506" cy="4667250"/>
          </a:xfrm>
        </p:spPr>
        <p:txBody>
          <a:bodyPr>
            <a:normAutofit/>
          </a:bodyPr>
          <a:lstStyle/>
          <a:p>
            <a:r>
              <a:rPr lang="en-US" sz="3200" dirty="0"/>
              <a:t>Input from volunteer advisory and reference groups</a:t>
            </a:r>
          </a:p>
          <a:p>
            <a:pPr lvl="1">
              <a:lnSpc>
                <a:spcPct val="100000"/>
              </a:lnSpc>
              <a:spcBef>
                <a:spcPts val="1200"/>
              </a:spcBef>
              <a:buFont typeface="Wingdings" panose="05000000000000000000" pitchFamily="2" charset="2"/>
              <a:buChar char="ü"/>
            </a:pPr>
            <a:r>
              <a:rPr lang="en-US" sz="2000"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Technical Advisory Group </a:t>
            </a:r>
            <a:r>
              <a:rPr lang="en-US" sz="2000" dirty="0">
                <a:latin typeface="Open Sans" panose="020B0606030504020204" pitchFamily="34" charset="0"/>
                <a:ea typeface="Open Sans" panose="020B0606030504020204" pitchFamily="34" charset="0"/>
                <a:cs typeface="Open Sans" panose="020B0606030504020204" pitchFamily="34" charset="0"/>
              </a:rPr>
              <a:t>(TAG) – national accounting standard setters from every continent (and IASB as official observers)</a:t>
            </a:r>
          </a:p>
          <a:p>
            <a:pPr lvl="1">
              <a:lnSpc>
                <a:spcPct val="100000"/>
              </a:lnSpc>
              <a:spcBef>
                <a:spcPts val="1200"/>
              </a:spcBef>
              <a:buFont typeface="Wingdings" panose="05000000000000000000" pitchFamily="2" charset="2"/>
              <a:buChar char="ü"/>
            </a:pPr>
            <a:r>
              <a:rPr lang="en-US" sz="2000"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Practitioner Advisory Group </a:t>
            </a:r>
            <a:r>
              <a:rPr lang="en-US" sz="2000" dirty="0">
                <a:latin typeface="Open Sans" panose="020B0606030504020204" pitchFamily="34" charset="0"/>
                <a:ea typeface="Open Sans" panose="020B0606030504020204" pitchFamily="34" charset="0"/>
                <a:cs typeface="Open Sans" panose="020B0606030504020204" pitchFamily="34" charset="0"/>
              </a:rPr>
              <a:t>(PAG) – NPOs, auditors, consultants, academics</a:t>
            </a:r>
          </a:p>
          <a:p>
            <a:pPr lvl="1">
              <a:lnSpc>
                <a:spcPct val="100000"/>
              </a:lnSpc>
              <a:spcBef>
                <a:spcPts val="1200"/>
              </a:spcBef>
              <a:buFont typeface="Wingdings" panose="05000000000000000000" pitchFamily="2" charset="2"/>
              <a:buChar char="ü"/>
            </a:pPr>
            <a:r>
              <a:rPr lang="en-US" sz="2000"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Donor Advisory Group </a:t>
            </a:r>
            <a:r>
              <a:rPr lang="en-US" sz="2000" dirty="0">
                <a:latin typeface="Open Sans" panose="020B0606030504020204" pitchFamily="34" charset="0"/>
                <a:ea typeface="Open Sans" panose="020B0606030504020204" pitchFamily="34" charset="0"/>
                <a:cs typeface="Open Sans" panose="020B0606030504020204" pitchFamily="34" charset="0"/>
              </a:rPr>
              <a:t>with bilateral and multi-lateral funders and foundations.</a:t>
            </a:r>
          </a:p>
          <a:p>
            <a:pPr lvl="1">
              <a:lnSpc>
                <a:spcPct val="100000"/>
              </a:lnSpc>
              <a:spcBef>
                <a:spcPts val="1200"/>
              </a:spcBef>
              <a:buFont typeface="Wingdings" panose="05000000000000000000" pitchFamily="2" charset="2"/>
              <a:buChar char="ü"/>
            </a:pPr>
            <a:r>
              <a:rPr lang="en-US" sz="2000" dirty="0">
                <a:latin typeface="Open Sans" panose="020B0606030504020204" pitchFamily="34" charset="0"/>
                <a:ea typeface="Open Sans" panose="020B0606030504020204" pitchFamily="34" charset="0"/>
                <a:cs typeface="Open Sans" panose="020B0606030504020204" pitchFamily="34" charset="0"/>
              </a:rPr>
              <a:t>Engagement supported by 45 volunteer </a:t>
            </a:r>
            <a:r>
              <a:rPr lang="en-US" sz="2000"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Country Champions</a:t>
            </a:r>
            <a:endParaRPr lang="en-US" sz="2000" dirty="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group of people in a circle&#10;&#10;AI-generated content may be incorrect.">
            <a:extLst>
              <a:ext uri="{FF2B5EF4-FFF2-40B4-BE49-F238E27FC236}">
                <a16:creationId xmlns:a16="http://schemas.microsoft.com/office/drawing/2014/main" id="{7212824A-26EB-F434-DDBE-C212A516D140}"/>
              </a:ext>
            </a:extLst>
          </p:cNvPr>
          <p:cNvPicPr>
            <a:picLocks noChangeAspect="1"/>
          </p:cNvPicPr>
          <p:nvPr/>
        </p:nvPicPr>
        <p:blipFill>
          <a:blip r:embed="rId7">
            <a:extLst>
              <a:ext uri="{28A0092B-C50C-407E-A947-70E740481C1C}">
                <a14:useLocalDpi xmlns:a14="http://schemas.microsoft.com/office/drawing/2010/main" val="0"/>
              </a:ext>
            </a:extLst>
          </a:blip>
          <a:srcRect l="18171" t="15496" r="22061" b="25097"/>
          <a:stretch>
            <a:fillRect/>
          </a:stretch>
        </p:blipFill>
        <p:spPr>
          <a:xfrm>
            <a:off x="7814021" y="3429000"/>
            <a:ext cx="1926130" cy="1914526"/>
          </a:xfrm>
          <a:prstGeom prst="rect">
            <a:avLst/>
          </a:prstGeom>
        </p:spPr>
      </p:pic>
      <p:pic>
        <p:nvPicPr>
          <p:cNvPr id="15" name="Picture 14" descr="A circular logo with people in the middle&#10;&#10;AI-generated content may be incorrect.">
            <a:extLst>
              <a:ext uri="{FF2B5EF4-FFF2-40B4-BE49-F238E27FC236}">
                <a16:creationId xmlns:a16="http://schemas.microsoft.com/office/drawing/2014/main" id="{99926636-14B3-C630-D7AE-81ECBBB14362}"/>
              </a:ext>
            </a:extLst>
          </p:cNvPr>
          <p:cNvPicPr>
            <a:picLocks noChangeAspect="1"/>
          </p:cNvPicPr>
          <p:nvPr/>
        </p:nvPicPr>
        <p:blipFill>
          <a:blip r:embed="rId8">
            <a:extLst>
              <a:ext uri="{28A0092B-C50C-407E-A947-70E740481C1C}">
                <a14:useLocalDpi xmlns:a14="http://schemas.microsoft.com/office/drawing/2010/main" val="0"/>
              </a:ext>
            </a:extLst>
          </a:blip>
          <a:srcRect l="16495" t="16396" r="20197" b="24197"/>
          <a:stretch>
            <a:fillRect/>
          </a:stretch>
        </p:blipFill>
        <p:spPr>
          <a:xfrm>
            <a:off x="9896476" y="2471737"/>
            <a:ext cx="2040227" cy="1914526"/>
          </a:xfrm>
          <a:prstGeom prst="rect">
            <a:avLst/>
          </a:prstGeom>
        </p:spPr>
      </p:pic>
      <p:pic>
        <p:nvPicPr>
          <p:cNvPr id="17" name="Picture 16" descr="A logo with people in the middle&#10;&#10;AI-generated content may be incorrect.">
            <a:extLst>
              <a:ext uri="{FF2B5EF4-FFF2-40B4-BE49-F238E27FC236}">
                <a16:creationId xmlns:a16="http://schemas.microsoft.com/office/drawing/2014/main" id="{5E6155D0-3A4A-14DF-E310-BF8C0F0BAFBE}"/>
              </a:ext>
            </a:extLst>
          </p:cNvPr>
          <p:cNvPicPr>
            <a:picLocks noChangeAspect="1"/>
          </p:cNvPicPr>
          <p:nvPr/>
        </p:nvPicPr>
        <p:blipFill>
          <a:blip r:embed="rId9">
            <a:extLst>
              <a:ext uri="{28A0092B-C50C-407E-A947-70E740481C1C}">
                <a14:useLocalDpi xmlns:a14="http://schemas.microsoft.com/office/drawing/2010/main" val="0"/>
              </a:ext>
            </a:extLst>
          </a:blip>
          <a:srcRect l="16390" t="13366" r="21369" b="24768"/>
          <a:stretch>
            <a:fillRect/>
          </a:stretch>
        </p:blipFill>
        <p:spPr>
          <a:xfrm>
            <a:off x="7814021" y="1219992"/>
            <a:ext cx="1926130" cy="1914526"/>
          </a:xfrm>
          <a:prstGeom prst="rect">
            <a:avLst/>
          </a:prstGeom>
        </p:spPr>
      </p:pic>
      <p:pic>
        <p:nvPicPr>
          <p:cNvPr id="19" name="Picture 18" descr="A circle with people in the middle&#10;&#10;AI-generated content may be incorrect.">
            <a:extLst>
              <a:ext uri="{FF2B5EF4-FFF2-40B4-BE49-F238E27FC236}">
                <a16:creationId xmlns:a16="http://schemas.microsoft.com/office/drawing/2014/main" id="{3D124A80-FA93-3931-3F93-CCB6453E9E88}"/>
              </a:ext>
            </a:extLst>
          </p:cNvPr>
          <p:cNvPicPr>
            <a:picLocks noChangeAspect="1"/>
          </p:cNvPicPr>
          <p:nvPr/>
        </p:nvPicPr>
        <p:blipFill>
          <a:blip r:embed="rId10">
            <a:extLst>
              <a:ext uri="{28A0092B-C50C-407E-A947-70E740481C1C}">
                <a14:useLocalDpi xmlns:a14="http://schemas.microsoft.com/office/drawing/2010/main" val="0"/>
              </a:ext>
            </a:extLst>
          </a:blip>
          <a:srcRect l="21797" r="21719"/>
          <a:stretch>
            <a:fillRect/>
          </a:stretch>
        </p:blipFill>
        <p:spPr>
          <a:xfrm>
            <a:off x="9962511" y="4592638"/>
            <a:ext cx="1908155" cy="1900237"/>
          </a:xfrm>
          <a:prstGeom prst="rect">
            <a:avLst/>
          </a:prstGeom>
        </p:spPr>
      </p:pic>
    </p:spTree>
    <p:extLst>
      <p:ext uri="{BB962C8B-B14F-4D97-AF65-F5344CB8AC3E}">
        <p14:creationId xmlns:p14="http://schemas.microsoft.com/office/powerpoint/2010/main" val="4148206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8B0A-AB72-3418-6759-CF9B9CD3F3D1}"/>
              </a:ext>
            </a:extLst>
          </p:cNvPr>
          <p:cNvSpPr>
            <a:spLocks noGrp="1"/>
          </p:cNvSpPr>
          <p:nvPr>
            <p:ph type="title"/>
          </p:nvPr>
        </p:nvSpPr>
        <p:spPr/>
        <p:txBody>
          <a:bodyPr/>
          <a:lstStyle/>
          <a:p>
            <a:r>
              <a:rPr lang="en-US" dirty="0"/>
              <a:t>Donor Advisory Group members</a:t>
            </a:r>
            <a:endParaRPr lang="en-GB" dirty="0"/>
          </a:p>
        </p:txBody>
      </p:sp>
      <p:pic>
        <p:nvPicPr>
          <p:cNvPr id="5" name="Content Placeholder 4" descr="A close up of a logo&#10;&#10;AI-generated content may be incorrect.">
            <a:extLst>
              <a:ext uri="{FF2B5EF4-FFF2-40B4-BE49-F238E27FC236}">
                <a16:creationId xmlns:a16="http://schemas.microsoft.com/office/drawing/2014/main" id="{8FBE32B0-1A38-3CBE-38CB-EC6D9112451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36202" y="3020663"/>
            <a:ext cx="2645439" cy="1653400"/>
          </a:xfrm>
        </p:spPr>
      </p:pic>
      <p:pic>
        <p:nvPicPr>
          <p:cNvPr id="7" name="Picture 6" descr="A black background with a black square&#10;&#10;AI-generated content may be incorrect.">
            <a:extLst>
              <a:ext uri="{FF2B5EF4-FFF2-40B4-BE49-F238E27FC236}">
                <a16:creationId xmlns:a16="http://schemas.microsoft.com/office/drawing/2014/main" id="{4A0A347D-B5FD-F92E-9EDB-9DAF2AC66C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8547" y="5412898"/>
            <a:ext cx="3657607" cy="890018"/>
          </a:xfrm>
          <a:prstGeom prst="rect">
            <a:avLst/>
          </a:prstGeom>
        </p:spPr>
      </p:pic>
      <p:pic>
        <p:nvPicPr>
          <p:cNvPr id="9" name="Picture 8" descr="A white background with black text&#10;&#10;AI-generated content may be incorrect.">
            <a:extLst>
              <a:ext uri="{FF2B5EF4-FFF2-40B4-BE49-F238E27FC236}">
                <a16:creationId xmlns:a16="http://schemas.microsoft.com/office/drawing/2014/main" id="{67BFA4B9-252E-BD74-AFEF-E2D92C660E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76334" y="3198789"/>
            <a:ext cx="2557330" cy="1341550"/>
          </a:xfrm>
          <a:prstGeom prst="rect">
            <a:avLst/>
          </a:prstGeom>
        </p:spPr>
      </p:pic>
      <p:pic>
        <p:nvPicPr>
          <p:cNvPr id="11" name="Picture 10" descr="A blue square with black text&#10;&#10;AI-generated content may be incorrect.">
            <a:extLst>
              <a:ext uri="{FF2B5EF4-FFF2-40B4-BE49-F238E27FC236}">
                <a16:creationId xmlns:a16="http://schemas.microsoft.com/office/drawing/2014/main" id="{FE847231-28D9-6C9F-B482-2A5B1BF914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74921" y="1351993"/>
            <a:ext cx="2758743" cy="1494319"/>
          </a:xfrm>
          <a:prstGeom prst="rect">
            <a:avLst/>
          </a:prstGeom>
        </p:spPr>
      </p:pic>
      <p:pic>
        <p:nvPicPr>
          <p:cNvPr id="13" name="Picture 12" descr="A flag with a red leaf and black text&#10;&#10;AI-generated content may be incorrect.">
            <a:extLst>
              <a:ext uri="{FF2B5EF4-FFF2-40B4-BE49-F238E27FC236}">
                <a16:creationId xmlns:a16="http://schemas.microsoft.com/office/drawing/2014/main" id="{D2050233-B4D9-7C05-18B2-19C93FC368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0819" y="3146922"/>
            <a:ext cx="2998416" cy="1686609"/>
          </a:xfrm>
          <a:prstGeom prst="rect">
            <a:avLst/>
          </a:prstGeom>
        </p:spPr>
      </p:pic>
      <p:pic>
        <p:nvPicPr>
          <p:cNvPr id="15" name="Picture 14" descr="A black text on a white background&#10;&#10;AI-generated content may be incorrect.">
            <a:extLst>
              <a:ext uri="{FF2B5EF4-FFF2-40B4-BE49-F238E27FC236}">
                <a16:creationId xmlns:a16="http://schemas.microsoft.com/office/drawing/2014/main" id="{EF2DE521-2110-8026-BC97-43B4B562AA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8491" y="5101668"/>
            <a:ext cx="1770937" cy="1188097"/>
          </a:xfrm>
          <a:prstGeom prst="rect">
            <a:avLst/>
          </a:prstGeom>
        </p:spPr>
      </p:pic>
      <p:pic>
        <p:nvPicPr>
          <p:cNvPr id="17" name="Picture 16" descr="A blue and yellow circle on a black background&#10;&#10;AI-generated content may be incorrect.">
            <a:extLst>
              <a:ext uri="{FF2B5EF4-FFF2-40B4-BE49-F238E27FC236}">
                <a16:creationId xmlns:a16="http://schemas.microsoft.com/office/drawing/2014/main" id="{509E31F1-FCD2-2E0D-CB78-CAB6F4CF77F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39566" y="1390229"/>
            <a:ext cx="3132762" cy="1360141"/>
          </a:xfrm>
          <a:prstGeom prst="rect">
            <a:avLst/>
          </a:prstGeom>
        </p:spPr>
      </p:pic>
      <p:pic>
        <p:nvPicPr>
          <p:cNvPr id="19" name="Picture 18" descr="A black background with a black square&#10;&#10;AI-generated content may be incorrect.">
            <a:extLst>
              <a:ext uri="{FF2B5EF4-FFF2-40B4-BE49-F238E27FC236}">
                <a16:creationId xmlns:a16="http://schemas.microsoft.com/office/drawing/2014/main" id="{DCE023E7-4742-3927-8EFB-E87E59AD1D8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99497" y="5362143"/>
            <a:ext cx="2731213" cy="768154"/>
          </a:xfrm>
          <a:prstGeom prst="rect">
            <a:avLst/>
          </a:prstGeom>
        </p:spPr>
      </p:pic>
      <p:pic>
        <p:nvPicPr>
          <p:cNvPr id="23" name="Picture 22" descr="A logo for a foundation&#10;&#10;AI-generated content may be incorrect.">
            <a:extLst>
              <a:ext uri="{FF2B5EF4-FFF2-40B4-BE49-F238E27FC236}">
                <a16:creationId xmlns:a16="http://schemas.microsoft.com/office/drawing/2014/main" id="{26CD1375-9454-D00D-CAC1-A61479C3956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13671" y="2795875"/>
            <a:ext cx="2115035" cy="2037656"/>
          </a:xfrm>
          <a:prstGeom prst="rect">
            <a:avLst/>
          </a:prstGeom>
        </p:spPr>
      </p:pic>
      <p:pic>
        <p:nvPicPr>
          <p:cNvPr id="25" name="Picture 24" descr="A close-up of a logo&#10;&#10;AI-generated content may be incorrect.">
            <a:extLst>
              <a:ext uri="{FF2B5EF4-FFF2-40B4-BE49-F238E27FC236}">
                <a16:creationId xmlns:a16="http://schemas.microsoft.com/office/drawing/2014/main" id="{441FA15F-C197-FFE6-D289-5BF32A5AF39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47265" y="5101668"/>
            <a:ext cx="3024958" cy="1512479"/>
          </a:xfrm>
          <a:prstGeom prst="rect">
            <a:avLst/>
          </a:prstGeom>
        </p:spPr>
      </p:pic>
      <p:pic>
        <p:nvPicPr>
          <p:cNvPr id="27" name="Picture 26" descr="A logo of a globe&#10;&#10;AI-generated content may be incorrect.">
            <a:extLst>
              <a:ext uri="{FF2B5EF4-FFF2-40B4-BE49-F238E27FC236}">
                <a16:creationId xmlns:a16="http://schemas.microsoft.com/office/drawing/2014/main" id="{5BD7BC45-7C74-085C-04D0-AB4D734AEDA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5097" y="1406723"/>
            <a:ext cx="1686609" cy="1686609"/>
          </a:xfrm>
          <a:prstGeom prst="rect">
            <a:avLst/>
          </a:prstGeom>
        </p:spPr>
      </p:pic>
      <p:pic>
        <p:nvPicPr>
          <p:cNvPr id="28" name="Picture 27" descr="A picture containing food, drawing&#10;&#10;Description automatically generated">
            <a:extLst>
              <a:ext uri="{FF2B5EF4-FFF2-40B4-BE49-F238E27FC236}">
                <a16:creationId xmlns:a16="http://schemas.microsoft.com/office/drawing/2014/main" id="{EE6A3F86-D1BB-6825-90B1-3A704DC2865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42590" y="1480627"/>
            <a:ext cx="3245052" cy="1090337"/>
          </a:xfrm>
          <a:prstGeom prst="rect">
            <a:avLst/>
          </a:prstGeom>
        </p:spPr>
      </p:pic>
    </p:spTree>
    <p:extLst>
      <p:ext uri="{BB962C8B-B14F-4D97-AF65-F5344CB8AC3E}">
        <p14:creationId xmlns:p14="http://schemas.microsoft.com/office/powerpoint/2010/main" val="4085363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map of the world with different colored pins&#10;&#10;AI-generated content may be incorrect.">
            <a:extLst>
              <a:ext uri="{FF2B5EF4-FFF2-40B4-BE49-F238E27FC236}">
                <a16:creationId xmlns:a16="http://schemas.microsoft.com/office/drawing/2014/main" id="{E185B01C-5ABC-E911-7B1D-2868207861D2}"/>
              </a:ext>
            </a:extLst>
          </p:cNvPr>
          <p:cNvPicPr>
            <a:picLocks noChangeAspect="1"/>
          </p:cNvPicPr>
          <p:nvPr/>
        </p:nvPicPr>
        <p:blipFill>
          <a:blip r:embed="rId3">
            <a:extLst>
              <a:ext uri="{28A0092B-C50C-407E-A947-70E740481C1C}">
                <a14:useLocalDpi xmlns:a14="http://schemas.microsoft.com/office/drawing/2010/main" val="0"/>
              </a:ext>
            </a:extLst>
          </a:blip>
          <a:srcRect r="2515"/>
          <a:stretch/>
        </p:blipFill>
        <p:spPr>
          <a:xfrm>
            <a:off x="5168087" y="2219327"/>
            <a:ext cx="6884213" cy="3176586"/>
          </a:xfrm>
          <a:prstGeom prst="rect">
            <a:avLst/>
          </a:prstGeom>
          <a:ln w="57150">
            <a:solidFill>
              <a:schemeClr val="tx2"/>
            </a:solidFill>
          </a:ln>
        </p:spPr>
      </p:pic>
      <p:sp>
        <p:nvSpPr>
          <p:cNvPr id="2" name="Title 1">
            <a:extLst>
              <a:ext uri="{FF2B5EF4-FFF2-40B4-BE49-F238E27FC236}">
                <a16:creationId xmlns:a16="http://schemas.microsoft.com/office/drawing/2014/main" id="{30CCAC5D-1336-3339-23CA-5365B1C915E7}"/>
              </a:ext>
            </a:extLst>
          </p:cNvPr>
          <p:cNvSpPr>
            <a:spLocks noGrp="1"/>
          </p:cNvSpPr>
          <p:nvPr>
            <p:ph type="title"/>
          </p:nvPr>
        </p:nvSpPr>
        <p:spPr>
          <a:xfrm>
            <a:off x="477630" y="105167"/>
            <a:ext cx="9626600" cy="1325563"/>
          </a:xfrm>
        </p:spPr>
        <p:txBody>
          <a:bodyPr anchor="ctr">
            <a:normAutofit/>
          </a:bodyPr>
          <a:lstStyle/>
          <a:p>
            <a:r>
              <a:rPr lang="en-US" sz="3600" dirty="0"/>
              <a:t>INPAS Development: The Numbers</a:t>
            </a:r>
          </a:p>
        </p:txBody>
      </p:sp>
      <p:sp>
        <p:nvSpPr>
          <p:cNvPr id="5" name="Content Placeholder 4">
            <a:extLst>
              <a:ext uri="{FF2B5EF4-FFF2-40B4-BE49-F238E27FC236}">
                <a16:creationId xmlns:a16="http://schemas.microsoft.com/office/drawing/2014/main" id="{7F707F9B-5244-04AA-1B80-EE7D241A5E15}"/>
              </a:ext>
            </a:extLst>
          </p:cNvPr>
          <p:cNvSpPr>
            <a:spLocks noGrp="1"/>
          </p:cNvSpPr>
          <p:nvPr>
            <p:ph sz="half" idx="2"/>
          </p:nvPr>
        </p:nvSpPr>
        <p:spPr>
          <a:xfrm>
            <a:off x="596900" y="2219327"/>
            <a:ext cx="4432300" cy="3670489"/>
          </a:xfrm>
        </p:spPr>
        <p:txBody>
          <a:bodyPr>
            <a:noAutofit/>
          </a:bodyPr>
          <a:lstStyle/>
          <a:p>
            <a:r>
              <a:rPr lang="en-US"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$4m</a:t>
            </a:r>
            <a:r>
              <a:rPr lang="en-US" dirty="0">
                <a:latin typeface="Open Sans" panose="020B0606030504020204" pitchFamily="34" charset="0"/>
                <a:ea typeface="Open Sans" panose="020B0606030504020204" pitchFamily="34" charset="0"/>
                <a:cs typeface="Open Sans" panose="020B0606030504020204" pitchFamily="34" charset="0"/>
              </a:rPr>
              <a:t> funding over </a:t>
            </a:r>
            <a:r>
              <a:rPr lang="en-US"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6</a:t>
            </a:r>
            <a:r>
              <a:rPr lang="en-US" dirty="0">
                <a:latin typeface="Open Sans" panose="020B0606030504020204" pitchFamily="34" charset="0"/>
                <a:ea typeface="Open Sans" panose="020B0606030504020204" pitchFamily="34" charset="0"/>
                <a:cs typeface="Open Sans" panose="020B0606030504020204" pitchFamily="34" charset="0"/>
              </a:rPr>
              <a:t> years</a:t>
            </a:r>
          </a:p>
          <a:p>
            <a:r>
              <a:rPr lang="en-US"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5,000+ </a:t>
            </a:r>
            <a:r>
              <a:rPr lang="en-US" dirty="0">
                <a:latin typeface="Open Sans" panose="020B0606030504020204" pitchFamily="34" charset="0"/>
                <a:ea typeface="Open Sans" panose="020B0606030504020204" pitchFamily="34" charset="0"/>
                <a:cs typeface="Open Sans" panose="020B0606030504020204" pitchFamily="34" charset="0"/>
              </a:rPr>
              <a:t>hours of donated professional time.</a:t>
            </a:r>
          </a:p>
          <a:p>
            <a:r>
              <a:rPr lang="en-US"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15,000+ </a:t>
            </a:r>
            <a:r>
              <a:rPr lang="en-US" dirty="0">
                <a:latin typeface="Open Sans" panose="020B0606030504020204" pitchFamily="34" charset="0"/>
                <a:ea typeface="Open Sans" panose="020B0606030504020204" pitchFamily="34" charset="0"/>
                <a:cs typeface="Open Sans" panose="020B0606030504020204" pitchFamily="34" charset="0"/>
              </a:rPr>
              <a:t>followers from </a:t>
            </a:r>
            <a:r>
              <a:rPr lang="en-US"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169</a:t>
            </a:r>
            <a:r>
              <a:rPr lang="en-US" dirty="0">
                <a:latin typeface="Open Sans" panose="020B0606030504020204" pitchFamily="34" charset="0"/>
                <a:ea typeface="Open Sans" panose="020B0606030504020204" pitchFamily="34" charset="0"/>
                <a:cs typeface="Open Sans" panose="020B0606030504020204" pitchFamily="34" charset="0"/>
              </a:rPr>
              <a:t> countries.</a:t>
            </a:r>
          </a:p>
        </p:txBody>
      </p:sp>
      <p:sp>
        <p:nvSpPr>
          <p:cNvPr id="3" name="Rectangle 2">
            <a:extLst>
              <a:ext uri="{FF2B5EF4-FFF2-40B4-BE49-F238E27FC236}">
                <a16:creationId xmlns:a16="http://schemas.microsoft.com/office/drawing/2014/main" id="{01284F3F-EB2C-A788-FABF-96E45638C7AE}"/>
              </a:ext>
            </a:extLst>
          </p:cNvPr>
          <p:cNvSpPr/>
          <p:nvPr/>
        </p:nvSpPr>
        <p:spPr>
          <a:xfrm>
            <a:off x="1738609" y="1333925"/>
            <a:ext cx="9225143" cy="633771"/>
          </a:xfrm>
          <a:prstGeom prst="rect">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300"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1</a:t>
            </a:r>
            <a:r>
              <a:rPr lang="en-US" sz="2000" b="1"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 Consultation Paper, </a:t>
            </a:r>
            <a:r>
              <a:rPr lang="en-US" sz="2300"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3</a:t>
            </a:r>
            <a:r>
              <a:rPr lang="en-US" sz="2000" b="1"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 Exposure Drafts, </a:t>
            </a:r>
            <a:r>
              <a:rPr lang="en-US" sz="2300"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1</a:t>
            </a:r>
            <a:r>
              <a:rPr lang="en-US" sz="2000" b="1"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 Final Standard</a:t>
            </a:r>
            <a:endParaRPr lang="en-GB"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Rounded Corners 3">
            <a:extLst>
              <a:ext uri="{FF2B5EF4-FFF2-40B4-BE49-F238E27FC236}">
                <a16:creationId xmlns:a16="http://schemas.microsoft.com/office/drawing/2014/main" id="{C3285926-424D-8866-8182-FCF634F38EC0}"/>
              </a:ext>
            </a:extLst>
          </p:cNvPr>
          <p:cNvSpPr/>
          <p:nvPr/>
        </p:nvSpPr>
        <p:spPr>
          <a:xfrm>
            <a:off x="7635760" y="5203306"/>
            <a:ext cx="3327992" cy="1137495"/>
          </a:xfrm>
          <a:prstGeom prst="roundRect">
            <a:avLst>
              <a:gd name="adj"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ysClr val="windowText" lastClr="000000"/>
                </a:solidFill>
              </a:rPr>
              <a:t>15,000+ </a:t>
            </a:r>
          </a:p>
          <a:p>
            <a:pPr algn="ctr"/>
            <a:r>
              <a:rPr lang="en-US">
                <a:solidFill>
                  <a:sysClr val="windowText" lastClr="000000"/>
                </a:solidFill>
              </a:rPr>
              <a:t>Newsletter subscribers </a:t>
            </a:r>
          </a:p>
          <a:p>
            <a:pPr algn="ctr"/>
            <a:r>
              <a:rPr lang="en-US">
                <a:solidFill>
                  <a:sysClr val="windowText" lastClr="000000"/>
                </a:solidFill>
              </a:rPr>
              <a:t>+ LinkedIn &amp; YouTube</a:t>
            </a:r>
          </a:p>
        </p:txBody>
      </p:sp>
    </p:spTree>
    <p:extLst>
      <p:ext uri="{BB962C8B-B14F-4D97-AF65-F5344CB8AC3E}">
        <p14:creationId xmlns:p14="http://schemas.microsoft.com/office/powerpoint/2010/main" val="2095623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FBF3BAF-DE28-AA75-A12D-1A8C4F971ACD}"/>
              </a:ext>
            </a:extLst>
          </p:cNvPr>
          <p:cNvPicPr>
            <a:picLocks noChangeAspect="1"/>
          </p:cNvPicPr>
          <p:nvPr/>
        </p:nvPicPr>
        <p:blipFill>
          <a:blip r:embed="rId3"/>
          <a:stretch>
            <a:fillRect/>
          </a:stretch>
        </p:blipFill>
        <p:spPr>
          <a:xfrm>
            <a:off x="7000702" y="918695"/>
            <a:ext cx="4918976" cy="2956619"/>
          </a:xfrm>
          <a:prstGeom prst="rect">
            <a:avLst/>
          </a:prstGeom>
        </p:spPr>
      </p:pic>
      <p:sp>
        <p:nvSpPr>
          <p:cNvPr id="2" name="Title 1">
            <a:extLst>
              <a:ext uri="{FF2B5EF4-FFF2-40B4-BE49-F238E27FC236}">
                <a16:creationId xmlns:a16="http://schemas.microsoft.com/office/drawing/2014/main" id="{5CBABB94-E943-4D64-9348-0503EE5B3A27}"/>
              </a:ext>
            </a:extLst>
          </p:cNvPr>
          <p:cNvSpPr>
            <a:spLocks noGrp="1"/>
          </p:cNvSpPr>
          <p:nvPr>
            <p:ph type="title"/>
          </p:nvPr>
        </p:nvSpPr>
        <p:spPr>
          <a:xfrm>
            <a:off x="359372" y="203831"/>
            <a:ext cx="6845784" cy="842649"/>
          </a:xfrm>
        </p:spPr>
        <p:txBody>
          <a:bodyPr>
            <a:normAutofit fontScale="90000"/>
          </a:bodyPr>
          <a:lstStyle/>
          <a:p>
            <a:r>
              <a:rPr lang="en-GB" dirty="0"/>
              <a:t>Exposure Draft responses</a:t>
            </a:r>
          </a:p>
        </p:txBody>
      </p:sp>
      <p:pic>
        <p:nvPicPr>
          <p:cNvPr id="4" name="Picture 3">
            <a:extLst>
              <a:ext uri="{FF2B5EF4-FFF2-40B4-BE49-F238E27FC236}">
                <a16:creationId xmlns:a16="http://schemas.microsoft.com/office/drawing/2014/main" id="{FABB3A71-BDB9-B52F-D869-123EA9D9CC09}"/>
              </a:ext>
            </a:extLst>
          </p:cNvPr>
          <p:cNvPicPr>
            <a:picLocks noChangeAspect="1"/>
          </p:cNvPicPr>
          <p:nvPr/>
        </p:nvPicPr>
        <p:blipFill>
          <a:blip r:embed="rId4"/>
          <a:stretch>
            <a:fillRect/>
          </a:stretch>
        </p:blipFill>
        <p:spPr>
          <a:xfrm>
            <a:off x="603305" y="2296511"/>
            <a:ext cx="6731783" cy="4046232"/>
          </a:xfrm>
          <a:prstGeom prst="rect">
            <a:avLst/>
          </a:prstGeom>
        </p:spPr>
      </p:pic>
      <p:sp>
        <p:nvSpPr>
          <p:cNvPr id="7" name="Rectangle 6">
            <a:extLst>
              <a:ext uri="{FF2B5EF4-FFF2-40B4-BE49-F238E27FC236}">
                <a16:creationId xmlns:a16="http://schemas.microsoft.com/office/drawing/2014/main" id="{894F465D-606E-ECA1-F788-4F24506C3FCC}"/>
              </a:ext>
            </a:extLst>
          </p:cNvPr>
          <p:cNvSpPr/>
          <p:nvPr/>
        </p:nvSpPr>
        <p:spPr>
          <a:xfrm>
            <a:off x="603305" y="1046480"/>
            <a:ext cx="4226312" cy="10558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ü"/>
            </a:pPr>
            <a:r>
              <a:rPr lang="en-US" sz="2000">
                <a:solidFill>
                  <a:sysClr val="windowText" lastClr="000000"/>
                </a:solidFill>
              </a:rPr>
              <a:t>Geographic diversity</a:t>
            </a:r>
          </a:p>
          <a:p>
            <a:pPr marL="285750" indent="-285750">
              <a:buFont typeface="Wingdings" panose="05000000000000000000" pitchFamily="2" charset="2"/>
              <a:buChar char="ü"/>
            </a:pPr>
            <a:r>
              <a:rPr lang="en-US" sz="2000">
                <a:solidFill>
                  <a:sysClr val="windowText" lastClr="000000"/>
                </a:solidFill>
              </a:rPr>
              <a:t>Stakeholder representation</a:t>
            </a:r>
          </a:p>
          <a:p>
            <a:pPr marL="285750" indent="-285750">
              <a:buFont typeface="Wingdings" panose="05000000000000000000" pitchFamily="2" charset="2"/>
              <a:buChar char="ü"/>
            </a:pPr>
            <a:r>
              <a:rPr lang="en-US" sz="2000">
                <a:solidFill>
                  <a:sysClr val="windowText" lastClr="000000"/>
                </a:solidFill>
              </a:rPr>
              <a:t>Quantity &amp; Quality</a:t>
            </a:r>
            <a:endParaRPr lang="en-US" sz="2600">
              <a:solidFill>
                <a:sysClr val="windowText" lastClr="000000"/>
              </a:solidFill>
            </a:endParaRPr>
          </a:p>
        </p:txBody>
      </p:sp>
      <p:sp>
        <p:nvSpPr>
          <p:cNvPr id="9" name="Rectangle 8">
            <a:extLst>
              <a:ext uri="{FF2B5EF4-FFF2-40B4-BE49-F238E27FC236}">
                <a16:creationId xmlns:a16="http://schemas.microsoft.com/office/drawing/2014/main" id="{D1EF567F-2683-A793-9F2F-2F039E49F5AF}"/>
              </a:ext>
            </a:extLst>
          </p:cNvPr>
          <p:cNvSpPr/>
          <p:nvPr/>
        </p:nvSpPr>
        <p:spPr>
          <a:xfrm>
            <a:off x="7764107" y="4203572"/>
            <a:ext cx="4427893" cy="19969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a:solidFill>
                  <a:sysClr val="windowText" lastClr="000000"/>
                </a:solidFill>
              </a:rPr>
              <a:t>3 EDs 2022, 2023 &amp; 2024</a:t>
            </a:r>
          </a:p>
          <a:p>
            <a:pPr marL="342900" indent="-342900">
              <a:buFont typeface="Arial" panose="020B0604020202020204" pitchFamily="34" charset="0"/>
              <a:buChar char="•"/>
            </a:pPr>
            <a:r>
              <a:rPr lang="en-US" sz="2000">
                <a:solidFill>
                  <a:sysClr val="windowText" lastClr="000000"/>
                </a:solidFill>
              </a:rPr>
              <a:t>549 responses</a:t>
            </a:r>
          </a:p>
          <a:p>
            <a:pPr marL="285750" indent="-285750">
              <a:buFont typeface="Arial" panose="020B0604020202020204" pitchFamily="34" charset="0"/>
              <a:buChar char="•"/>
            </a:pPr>
            <a:r>
              <a:rPr lang="en-US" sz="2000">
                <a:solidFill>
                  <a:sysClr val="windowText" lastClr="000000"/>
                </a:solidFill>
              </a:rPr>
              <a:t>179 written comment letters (106 organisations + 73 individuals)</a:t>
            </a:r>
          </a:p>
          <a:p>
            <a:pPr marL="285750" indent="-285750">
              <a:buFont typeface="Arial" panose="020B0604020202020204" pitchFamily="34" charset="0"/>
              <a:buChar char="•"/>
            </a:pPr>
            <a:r>
              <a:rPr lang="en-US" sz="2000">
                <a:solidFill>
                  <a:sysClr val="windowText" lastClr="000000"/>
                </a:solidFill>
              </a:rPr>
              <a:t>370 surveys</a:t>
            </a:r>
          </a:p>
        </p:txBody>
      </p:sp>
    </p:spTree>
    <p:extLst>
      <p:ext uri="{BB962C8B-B14F-4D97-AF65-F5344CB8AC3E}">
        <p14:creationId xmlns:p14="http://schemas.microsoft.com/office/powerpoint/2010/main" val="1587730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D77BDF09-56E6-1C7B-47C8-1073827C5793}"/>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latin typeface="Work Sans"/>
              </a:rPr>
              <a:t>INPAS </a:t>
            </a:r>
            <a:r>
              <a:rPr lang="en-US">
                <a:latin typeface="Work Sans"/>
              </a:rPr>
              <a:t>benefits</a:t>
            </a:r>
            <a:r>
              <a:rPr lang="en-US" kern="1200">
                <a:latin typeface="Work Sans"/>
              </a:rPr>
              <a:t> </a:t>
            </a:r>
            <a:r>
              <a:rPr lang="en-US" sz="4000" kern="1200">
                <a:latin typeface="Work Sans"/>
              </a:rPr>
              <a:t>- </a:t>
            </a:r>
            <a:r>
              <a:rPr lang="en-US" sz="4000">
                <a:latin typeface="Work Sans"/>
              </a:rPr>
              <a:t>d</a:t>
            </a:r>
            <a:r>
              <a:rPr lang="en-US" sz="4000" kern="1200">
                <a:latin typeface="Work Sans"/>
              </a:rPr>
              <a:t>oing more with less</a:t>
            </a:r>
            <a:endParaRPr lang="en-US" kern="1200">
              <a:latin typeface="Work Sans"/>
            </a:endParaRPr>
          </a:p>
        </p:txBody>
      </p:sp>
      <p:pic>
        <p:nvPicPr>
          <p:cNvPr id="2" name="Picture 2">
            <a:extLst>
              <a:ext uri="{FF2B5EF4-FFF2-40B4-BE49-F238E27FC236}">
                <a16:creationId xmlns:a16="http://schemas.microsoft.com/office/drawing/2014/main" id="{BF1CA263-C103-32D6-EDD9-A77E1C8E21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9031" r="3" b="13790"/>
          <a:stretch/>
        </p:blipFill>
        <p:spPr bwMode="auto">
          <a:xfrm>
            <a:off x="838200" y="1825625"/>
            <a:ext cx="5181600" cy="4351338"/>
          </a:xfrm>
          <a:prstGeom prst="rect">
            <a:avLst/>
          </a:prstGeom>
          <a:solidFill>
            <a:srgbClr val="FFFFFF"/>
          </a:solidFill>
        </p:spPr>
      </p:pic>
      <p:sp>
        <p:nvSpPr>
          <p:cNvPr id="12" name="TextBox 11">
            <a:extLst>
              <a:ext uri="{FF2B5EF4-FFF2-40B4-BE49-F238E27FC236}">
                <a16:creationId xmlns:a16="http://schemas.microsoft.com/office/drawing/2014/main" id="{8FB45624-34BA-BD70-C5E7-3B576426F8A4}"/>
              </a:ext>
            </a:extLst>
          </p:cNvPr>
          <p:cNvSpPr txBox="1"/>
          <p:nvPr/>
        </p:nvSpPr>
        <p:spPr>
          <a:xfrm>
            <a:off x="6172199" y="1825625"/>
            <a:ext cx="5512981" cy="4351338"/>
          </a:xfrm>
          <a:prstGeom prst="rect">
            <a:avLst/>
          </a:prstGeom>
        </p:spPr>
        <p:txBody>
          <a:bodyPr vert="horz" lIns="91440" tIns="45720" rIns="91440" bIns="45720" rtlCol="0">
            <a:normAutofit/>
          </a:bodyPr>
          <a:lstStyle/>
          <a:p>
            <a:pPr defTabSz="914400">
              <a:lnSpc>
                <a:spcPct val="90000"/>
              </a:lnSpc>
              <a:spcBef>
                <a:spcPts val="1000"/>
              </a:spcBef>
            </a:pPr>
            <a:r>
              <a:rPr lang="en-US" b="1" dirty="0">
                <a:solidFill>
                  <a:schemeClr val="accent6"/>
                </a:solidFill>
                <a:latin typeface="Open Sans" panose="020B0606030504020204" pitchFamily="34" charset="0"/>
                <a:ea typeface="Open Sans" panose="020B0606030504020204" pitchFamily="34" charset="0"/>
                <a:cs typeface="Open Sans" panose="020B0606030504020204" pitchFamily="34" charset="0"/>
              </a:rPr>
              <a:t>International Non-Profit Accounting Standard </a:t>
            </a:r>
          </a:p>
          <a:p>
            <a:pPr marL="285750" indent="-285750" defTabSz="914400">
              <a:lnSpc>
                <a:spcPct val="90000"/>
              </a:lnSpc>
              <a:spcBef>
                <a:spcPts val="1000"/>
              </a:spcBef>
              <a:buFont typeface="Arial" panose="020B0604020202020204" pitchFamily="34" charset="0"/>
              <a:buChar char="•"/>
            </a:pPr>
            <a:r>
              <a:rPr lang="en-US" b="1" dirty="0">
                <a:solidFill>
                  <a:schemeClr val="accent5"/>
                </a:solidFill>
                <a:effectLst/>
              </a:rPr>
              <a:t>For</a:t>
            </a:r>
            <a:r>
              <a:rPr lang="en-US" b="1" dirty="0">
                <a:effectLst/>
              </a:rPr>
              <a:t> </a:t>
            </a:r>
            <a:r>
              <a:rPr lang="en-US" b="1" dirty="0">
                <a:solidFill>
                  <a:schemeClr val="accent5"/>
                </a:solidFill>
                <a:effectLst/>
              </a:rPr>
              <a:t>NPOs</a:t>
            </a:r>
            <a:r>
              <a:rPr lang="en-US" dirty="0">
                <a:effectLst/>
              </a:rPr>
              <a:t>: Simplifies and </a:t>
            </a:r>
            <a:r>
              <a:rPr lang="en-US" dirty="0" err="1">
                <a:effectLst/>
              </a:rPr>
              <a:t>standardises</a:t>
            </a:r>
            <a:r>
              <a:rPr lang="en-US" dirty="0">
                <a:effectLst/>
              </a:rPr>
              <a:t> financial reporting, easier to measure and manage financial sustainability, comply with donor reporting requirements, attract quality funding.</a:t>
            </a:r>
          </a:p>
          <a:p>
            <a:pPr marL="228600" lvl="0" indent="-228600" defTabSz="914400">
              <a:lnSpc>
                <a:spcPct val="90000"/>
              </a:lnSpc>
              <a:spcBef>
                <a:spcPts val="1000"/>
              </a:spcBef>
              <a:spcAft>
                <a:spcPts val="600"/>
              </a:spcAft>
              <a:buSzPts val="1000"/>
              <a:buFont typeface="Arial" panose="020B0604020202020204" pitchFamily="34" charset="0"/>
              <a:buChar char="•"/>
              <a:tabLst>
                <a:tab pos="457200" algn="l"/>
              </a:tabLst>
            </a:pPr>
            <a:r>
              <a:rPr lang="en-US" b="1" dirty="0">
                <a:solidFill>
                  <a:schemeClr val="accent5"/>
                </a:solidFill>
                <a:effectLst/>
              </a:rPr>
              <a:t>For Funders</a:t>
            </a:r>
            <a:r>
              <a:rPr lang="en-US" dirty="0">
                <a:effectLst/>
              </a:rPr>
              <a:t>: Confidence in the financial integrity of NPOs, facilitates informed funding decisions, streamlined accountability for grants.</a:t>
            </a:r>
          </a:p>
          <a:p>
            <a:pPr marL="228600" lvl="0" indent="-228600" defTabSz="914400">
              <a:lnSpc>
                <a:spcPct val="90000"/>
              </a:lnSpc>
              <a:spcBef>
                <a:spcPts val="1000"/>
              </a:spcBef>
              <a:spcAft>
                <a:spcPts val="600"/>
              </a:spcAft>
              <a:buSzPts val="1000"/>
              <a:buFont typeface="Arial" panose="020B0604020202020204" pitchFamily="34" charset="0"/>
              <a:buChar char="•"/>
              <a:tabLst>
                <a:tab pos="457200" algn="l"/>
              </a:tabLst>
            </a:pPr>
            <a:r>
              <a:rPr lang="en-US" b="1" dirty="0">
                <a:solidFill>
                  <a:schemeClr val="accent5"/>
                </a:solidFill>
                <a:effectLst/>
              </a:rPr>
              <a:t>For regulators</a:t>
            </a:r>
            <a:r>
              <a:rPr lang="en-US" b="1" dirty="0">
                <a:effectLst/>
              </a:rPr>
              <a:t>: </a:t>
            </a:r>
            <a:r>
              <a:rPr lang="en-US" dirty="0">
                <a:effectLst/>
              </a:rPr>
              <a:t>Strengthen civil society space and sector oversight </a:t>
            </a:r>
          </a:p>
          <a:p>
            <a:pPr marL="228600" lvl="0" indent="-228600" defTabSz="914400">
              <a:lnSpc>
                <a:spcPct val="90000"/>
              </a:lnSpc>
              <a:spcBef>
                <a:spcPts val="1000"/>
              </a:spcBef>
              <a:spcAft>
                <a:spcPts val="600"/>
              </a:spcAft>
              <a:buSzPts val="1000"/>
              <a:buFont typeface="Arial" panose="020B0604020202020204" pitchFamily="34" charset="0"/>
              <a:buChar char="•"/>
              <a:tabLst>
                <a:tab pos="457200" algn="l"/>
              </a:tabLst>
            </a:pPr>
            <a:r>
              <a:rPr lang="en-US" b="1" dirty="0">
                <a:solidFill>
                  <a:schemeClr val="accent5"/>
                </a:solidFill>
                <a:effectLst/>
              </a:rPr>
              <a:t>For Auditors</a:t>
            </a:r>
            <a:r>
              <a:rPr lang="en-US" dirty="0">
                <a:effectLst/>
              </a:rPr>
              <a:t>: A clear, consistent framework for auditing financial statements, reducing ambiguity and increasing audit quality.</a:t>
            </a:r>
          </a:p>
        </p:txBody>
      </p:sp>
      <p:sp>
        <p:nvSpPr>
          <p:cNvPr id="3" name="Slide Number Placeholder 2" hidden="1">
            <a:extLst>
              <a:ext uri="{FF2B5EF4-FFF2-40B4-BE49-F238E27FC236}">
                <a16:creationId xmlns:a16="http://schemas.microsoft.com/office/drawing/2014/main" id="{22515278-393D-9F08-DE1B-AB8B7D17331F}"/>
              </a:ext>
            </a:extLst>
          </p:cNvPr>
          <p:cNvSpPr>
            <a:spLocks noGrp="1"/>
          </p:cNvSpPr>
          <p:nvPr>
            <p:ph type="sldNum" sz="quarter" idx="4294967295"/>
          </p:nvPr>
        </p:nvSpPr>
        <p:spPr>
          <a:xfrm>
            <a:off x="0" y="0"/>
            <a:ext cx="3810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AD31D61A-E485-4E2E-9D9C-0E840CC85539}" type="slidenum">
              <a:rPr lang="en-GB" smtClean="0"/>
              <a:pPr>
                <a:spcAft>
                  <a:spcPts val="600"/>
                </a:spcAft>
              </a:pPr>
              <a:t>23</a:t>
            </a:fld>
            <a:endParaRPr lang="en-GB"/>
          </a:p>
        </p:txBody>
      </p:sp>
    </p:spTree>
    <p:extLst>
      <p:ext uri="{BB962C8B-B14F-4D97-AF65-F5344CB8AC3E}">
        <p14:creationId xmlns:p14="http://schemas.microsoft.com/office/powerpoint/2010/main" val="2296982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31E6D-4A32-E24D-DF60-783F9624AB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5D60B5-93CD-675B-6C7C-C553A832A99C}"/>
              </a:ext>
            </a:extLst>
          </p:cNvPr>
          <p:cNvSpPr>
            <a:spLocks noGrp="1"/>
          </p:cNvSpPr>
          <p:nvPr>
            <p:ph type="ctrTitle"/>
          </p:nvPr>
        </p:nvSpPr>
        <p:spPr>
          <a:xfrm>
            <a:off x="4461012" y="2602374"/>
            <a:ext cx="7452691" cy="2387600"/>
          </a:xfrm>
        </p:spPr>
        <p:txBody>
          <a:bodyPr>
            <a:normAutofit/>
          </a:bodyPr>
          <a:lstStyle/>
          <a:p>
            <a:r>
              <a:rPr lang="en-US" dirty="0"/>
              <a:t>Exploring INPAS and its adoption</a:t>
            </a:r>
          </a:p>
        </p:txBody>
      </p:sp>
    </p:spTree>
    <p:extLst>
      <p:ext uri="{BB962C8B-B14F-4D97-AF65-F5344CB8AC3E}">
        <p14:creationId xmlns:p14="http://schemas.microsoft.com/office/powerpoint/2010/main" val="1251454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93BA8-A39D-74A2-1989-C2A08A88B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E33053-62AE-DEAA-660E-E6D62E14D831}"/>
              </a:ext>
            </a:extLst>
          </p:cNvPr>
          <p:cNvSpPr>
            <a:spLocks noGrp="1"/>
          </p:cNvSpPr>
          <p:nvPr>
            <p:ph type="title"/>
          </p:nvPr>
        </p:nvSpPr>
        <p:spPr/>
        <p:txBody>
          <a:bodyPr/>
          <a:lstStyle/>
          <a:p>
            <a:r>
              <a:rPr lang="en-GB" dirty="0"/>
              <a:t>INPAS Structure </a:t>
            </a:r>
          </a:p>
        </p:txBody>
      </p:sp>
      <p:sp>
        <p:nvSpPr>
          <p:cNvPr id="3" name="Rectangle: Rounded Corners 2">
            <a:extLst>
              <a:ext uri="{FF2B5EF4-FFF2-40B4-BE49-F238E27FC236}">
                <a16:creationId xmlns:a16="http://schemas.microsoft.com/office/drawing/2014/main" id="{FD1DE871-91BD-FF15-89D4-65D210FE91D3}"/>
              </a:ext>
            </a:extLst>
          </p:cNvPr>
          <p:cNvSpPr/>
          <p:nvPr/>
        </p:nvSpPr>
        <p:spPr>
          <a:xfrm>
            <a:off x="1333501" y="1427575"/>
            <a:ext cx="9182100" cy="5065300"/>
          </a:xfrm>
          <a:prstGeom prst="roundRect">
            <a:avLst/>
          </a:prstGeom>
          <a:noFill/>
          <a:ln w="57150">
            <a:solidFill>
              <a:srgbClr val="8DCF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rPr>
              <a:t>INPAS sections grouped by</a:t>
            </a:r>
          </a:p>
          <a:p>
            <a:r>
              <a:rPr lang="en-GB" sz="2400" dirty="0">
                <a:solidFill>
                  <a:schemeClr val="tx1"/>
                </a:solidFill>
              </a:rPr>
              <a:t>A	Principles</a:t>
            </a:r>
          </a:p>
          <a:p>
            <a:r>
              <a:rPr lang="en-GB" sz="2400" dirty="0">
                <a:solidFill>
                  <a:schemeClr val="tx1"/>
                </a:solidFill>
              </a:rPr>
              <a:t>B	Financial statements</a:t>
            </a:r>
          </a:p>
          <a:p>
            <a:r>
              <a:rPr lang="en-GB" sz="2400" dirty="0">
                <a:solidFill>
                  <a:schemeClr val="tx1"/>
                </a:solidFill>
              </a:rPr>
              <a:t>C	Revenue</a:t>
            </a:r>
          </a:p>
          <a:p>
            <a:r>
              <a:rPr lang="en-GB" sz="2400" dirty="0">
                <a:solidFill>
                  <a:schemeClr val="tx1"/>
                </a:solidFill>
              </a:rPr>
              <a:t>D	Expenses and liabilities </a:t>
            </a:r>
          </a:p>
          <a:p>
            <a:r>
              <a:rPr lang="en-GB" sz="2400" dirty="0">
                <a:solidFill>
                  <a:schemeClr val="tx1"/>
                </a:solidFill>
              </a:rPr>
              <a:t>E	Non-financial assets</a:t>
            </a:r>
          </a:p>
          <a:p>
            <a:r>
              <a:rPr lang="en-GB" sz="2400" dirty="0">
                <a:solidFill>
                  <a:schemeClr val="tx1"/>
                </a:solidFill>
              </a:rPr>
              <a:t>F	Financial assets and liabilities</a:t>
            </a:r>
          </a:p>
          <a:p>
            <a:r>
              <a:rPr lang="en-GB" sz="2400" dirty="0">
                <a:solidFill>
                  <a:schemeClr val="tx1"/>
                </a:solidFill>
              </a:rPr>
              <a:t>G	Consolidation and reporting boundaries</a:t>
            </a:r>
          </a:p>
          <a:p>
            <a:r>
              <a:rPr lang="en-GB" sz="2400" dirty="0">
                <a:solidFill>
                  <a:schemeClr val="tx1"/>
                </a:solidFill>
              </a:rPr>
              <a:t>H	Restatements and additional information</a:t>
            </a:r>
          </a:p>
          <a:p>
            <a:r>
              <a:rPr lang="en-GB" sz="2400" dirty="0">
                <a:solidFill>
                  <a:schemeClr val="tx1"/>
                </a:solidFill>
              </a:rPr>
              <a:t>Z	Transition to INPAS</a:t>
            </a:r>
          </a:p>
        </p:txBody>
      </p:sp>
    </p:spTree>
    <p:extLst>
      <p:ext uri="{BB962C8B-B14F-4D97-AF65-F5344CB8AC3E}">
        <p14:creationId xmlns:p14="http://schemas.microsoft.com/office/powerpoint/2010/main" val="2365145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AEF3A-D0BB-B345-4D9B-705BE8185357}"/>
            </a:ext>
          </a:extLst>
        </p:cNvPr>
        <p:cNvGrpSpPr/>
        <p:nvPr/>
      </p:nvGrpSpPr>
      <p:grpSpPr>
        <a:xfrm>
          <a:off x="0" y="0"/>
          <a:ext cx="0" cy="0"/>
          <a:chOff x="0" y="0"/>
          <a:chExt cx="0" cy="0"/>
        </a:xfrm>
      </p:grpSpPr>
      <p:sp>
        <p:nvSpPr>
          <p:cNvPr id="36" name="Rectangle: Diagonal Corners Rounded 35">
            <a:extLst>
              <a:ext uri="{FF2B5EF4-FFF2-40B4-BE49-F238E27FC236}">
                <a16:creationId xmlns:a16="http://schemas.microsoft.com/office/drawing/2014/main" id="{5B713B09-B292-ABF9-1067-BC2949757934}"/>
              </a:ext>
            </a:extLst>
          </p:cNvPr>
          <p:cNvSpPr/>
          <p:nvPr/>
        </p:nvSpPr>
        <p:spPr>
          <a:xfrm>
            <a:off x="4133962" y="5390245"/>
            <a:ext cx="7095897" cy="874949"/>
          </a:xfrm>
          <a:prstGeom prst="round2DiagRect">
            <a:avLst/>
          </a:prstGeom>
          <a:gradFill flip="none" rotWithShape="1">
            <a:gsLst>
              <a:gs pos="0">
                <a:srgbClr val="00616C">
                  <a:shade val="30000"/>
                  <a:satMod val="115000"/>
                </a:srgbClr>
              </a:gs>
              <a:gs pos="50000">
                <a:srgbClr val="00616C">
                  <a:shade val="67500"/>
                  <a:satMod val="115000"/>
                </a:srgbClr>
              </a:gs>
              <a:gs pos="100000">
                <a:srgbClr val="00616C">
                  <a:shade val="100000"/>
                  <a:satMod val="115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Supplementary</a:t>
            </a: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 information </a:t>
            </a:r>
          </a:p>
          <a:p>
            <a:pPr algn="ct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H4</a:t>
            </a:r>
            <a:endPar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Diagonal Corners Rounded 31">
            <a:extLst>
              <a:ext uri="{FF2B5EF4-FFF2-40B4-BE49-F238E27FC236}">
                <a16:creationId xmlns:a16="http://schemas.microsoft.com/office/drawing/2014/main" id="{62F29523-2BB8-62F9-A938-5E6EBFC308AE}"/>
              </a:ext>
            </a:extLst>
          </p:cNvPr>
          <p:cNvSpPr/>
          <p:nvPr/>
        </p:nvSpPr>
        <p:spPr>
          <a:xfrm>
            <a:off x="7730717" y="3396210"/>
            <a:ext cx="1706262" cy="1782571"/>
          </a:xfrm>
          <a:prstGeom prst="round2DiagRect">
            <a:avLst/>
          </a:prstGeom>
          <a:gradFill flip="none" rotWithShape="1">
            <a:gsLst>
              <a:gs pos="0">
                <a:srgbClr val="00616C">
                  <a:shade val="30000"/>
                  <a:satMod val="115000"/>
                </a:srgbClr>
              </a:gs>
              <a:gs pos="50000">
                <a:srgbClr val="00616C">
                  <a:shade val="67500"/>
                  <a:satMod val="115000"/>
                </a:srgbClr>
              </a:gs>
              <a:gs pos="100000">
                <a:srgbClr val="00616C">
                  <a:shade val="100000"/>
                  <a:satMod val="115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Fundraising costs </a:t>
            </a:r>
          </a:p>
          <a:p>
            <a:pPr algn="ct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D3</a:t>
            </a:r>
            <a:endPar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Diagonal Corners Rounded 27">
            <a:extLst>
              <a:ext uri="{FF2B5EF4-FFF2-40B4-BE49-F238E27FC236}">
                <a16:creationId xmlns:a16="http://schemas.microsoft.com/office/drawing/2014/main" id="{38B002E5-46B2-7533-1E6B-050688D57F24}"/>
              </a:ext>
            </a:extLst>
          </p:cNvPr>
          <p:cNvSpPr/>
          <p:nvPr/>
        </p:nvSpPr>
        <p:spPr>
          <a:xfrm>
            <a:off x="5897226" y="3396210"/>
            <a:ext cx="1706262" cy="1782571"/>
          </a:xfrm>
          <a:prstGeom prst="round2DiagRect">
            <a:avLst/>
          </a:prstGeom>
          <a:gradFill flip="none" rotWithShape="1">
            <a:gsLst>
              <a:gs pos="0">
                <a:srgbClr val="00616C">
                  <a:shade val="30000"/>
                  <a:satMod val="115000"/>
                </a:srgbClr>
              </a:gs>
              <a:gs pos="50000">
                <a:srgbClr val="00616C">
                  <a:shade val="67500"/>
                  <a:satMod val="115000"/>
                </a:srgbClr>
              </a:gs>
              <a:gs pos="100000">
                <a:srgbClr val="00616C">
                  <a:shade val="100000"/>
                  <a:satMod val="115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G</a:t>
            </a:r>
            <a:r>
              <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rPr>
              <a:t>rants given </a:t>
            </a:r>
          </a:p>
          <a:p>
            <a:pPr algn="ctr"/>
            <a:r>
              <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rPr>
              <a:t>D2</a:t>
            </a:r>
          </a:p>
        </p:txBody>
      </p:sp>
      <p:sp>
        <p:nvSpPr>
          <p:cNvPr id="24" name="Rectangle: Diagonal Corners Rounded 23">
            <a:extLst>
              <a:ext uri="{FF2B5EF4-FFF2-40B4-BE49-F238E27FC236}">
                <a16:creationId xmlns:a16="http://schemas.microsoft.com/office/drawing/2014/main" id="{A3548116-4696-4D1B-A77F-5344A0E402BD}"/>
              </a:ext>
            </a:extLst>
          </p:cNvPr>
          <p:cNvSpPr/>
          <p:nvPr/>
        </p:nvSpPr>
        <p:spPr>
          <a:xfrm>
            <a:off x="4060589" y="3430653"/>
            <a:ext cx="1706263" cy="1782571"/>
          </a:xfrm>
          <a:prstGeom prst="round2DiagRect">
            <a:avLst/>
          </a:prstGeom>
          <a:gradFill flip="none" rotWithShape="1">
            <a:gsLst>
              <a:gs pos="0">
                <a:srgbClr val="00616C">
                  <a:shade val="30000"/>
                  <a:satMod val="115000"/>
                </a:srgbClr>
              </a:gs>
              <a:gs pos="50000">
                <a:srgbClr val="00616C">
                  <a:shade val="67500"/>
                  <a:satMod val="115000"/>
                </a:srgbClr>
              </a:gs>
              <a:gs pos="100000">
                <a:srgbClr val="00616C">
                  <a:shade val="100000"/>
                  <a:satMod val="115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rPr>
              <a:t>Expenses</a:t>
            </a:r>
          </a:p>
          <a:p>
            <a:pPr algn="ctr"/>
            <a:r>
              <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rPr>
              <a:t>D1</a:t>
            </a:r>
          </a:p>
        </p:txBody>
      </p:sp>
      <p:sp>
        <p:nvSpPr>
          <p:cNvPr id="13" name="Rectangle: Diagonal Corners Rounded 12">
            <a:extLst>
              <a:ext uri="{FF2B5EF4-FFF2-40B4-BE49-F238E27FC236}">
                <a16:creationId xmlns:a16="http://schemas.microsoft.com/office/drawing/2014/main" id="{F4AE2643-5671-7045-698A-165FFB450277}"/>
              </a:ext>
            </a:extLst>
          </p:cNvPr>
          <p:cNvSpPr/>
          <p:nvPr/>
        </p:nvSpPr>
        <p:spPr>
          <a:xfrm>
            <a:off x="9573535" y="1429200"/>
            <a:ext cx="1702682" cy="1762508"/>
          </a:xfrm>
          <a:prstGeom prst="round2DiagRect">
            <a:avLst/>
          </a:prstGeom>
          <a:gradFill flip="none" rotWithShape="1">
            <a:gsLst>
              <a:gs pos="0">
                <a:srgbClr val="00616C">
                  <a:shade val="30000"/>
                  <a:satMod val="115000"/>
                </a:srgbClr>
              </a:gs>
              <a:gs pos="50000">
                <a:srgbClr val="00616C">
                  <a:shade val="67500"/>
                  <a:satMod val="115000"/>
                </a:srgbClr>
              </a:gs>
              <a:gs pos="100000">
                <a:srgbClr val="00616C">
                  <a:shade val="100000"/>
                  <a:satMod val="115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rPr>
              <a:t>Revenue (grants and donations) </a:t>
            </a:r>
          </a:p>
          <a:p>
            <a:pPr algn="ctr"/>
            <a:r>
              <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rPr>
              <a:t>C1</a:t>
            </a:r>
          </a:p>
        </p:txBody>
      </p:sp>
      <p:sp>
        <p:nvSpPr>
          <p:cNvPr id="16" name="Rectangle: Diagonal Corners Rounded 15">
            <a:extLst>
              <a:ext uri="{FF2B5EF4-FFF2-40B4-BE49-F238E27FC236}">
                <a16:creationId xmlns:a16="http://schemas.microsoft.com/office/drawing/2014/main" id="{C5268F57-DA4A-9FE1-07B8-D2B25FD640E0}"/>
              </a:ext>
            </a:extLst>
          </p:cNvPr>
          <p:cNvSpPr/>
          <p:nvPr/>
        </p:nvSpPr>
        <p:spPr>
          <a:xfrm>
            <a:off x="7751097" y="1421363"/>
            <a:ext cx="1705934" cy="1797369"/>
          </a:xfrm>
          <a:prstGeom prst="round2DiagRect">
            <a:avLst/>
          </a:prstGeom>
          <a:gradFill flip="none" rotWithShape="1">
            <a:gsLst>
              <a:gs pos="0">
                <a:srgbClr val="00616C">
                  <a:shade val="30000"/>
                  <a:satMod val="115000"/>
                </a:srgbClr>
              </a:gs>
              <a:gs pos="50000">
                <a:srgbClr val="00616C">
                  <a:shade val="67500"/>
                  <a:satMod val="115000"/>
                </a:srgbClr>
              </a:gs>
              <a:gs pos="100000">
                <a:srgbClr val="00616C">
                  <a:shade val="100000"/>
                  <a:satMod val="115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rPr>
              <a:t>Fund accounting B8</a:t>
            </a:r>
          </a:p>
        </p:txBody>
      </p:sp>
      <p:sp>
        <p:nvSpPr>
          <p:cNvPr id="10" name="Rectangle: Diagonal Corners Rounded 9">
            <a:extLst>
              <a:ext uri="{FF2B5EF4-FFF2-40B4-BE49-F238E27FC236}">
                <a16:creationId xmlns:a16="http://schemas.microsoft.com/office/drawing/2014/main" id="{E973B90E-C7A9-0AE2-8E28-720555B74CF1}"/>
              </a:ext>
            </a:extLst>
          </p:cNvPr>
          <p:cNvSpPr/>
          <p:nvPr/>
        </p:nvSpPr>
        <p:spPr>
          <a:xfrm>
            <a:off x="5894353" y="1440549"/>
            <a:ext cx="1712009" cy="1797371"/>
          </a:xfrm>
          <a:prstGeom prst="round2DiagRect">
            <a:avLst/>
          </a:prstGeom>
          <a:gradFill flip="none" rotWithShape="1">
            <a:gsLst>
              <a:gs pos="0">
                <a:srgbClr val="00616C">
                  <a:shade val="30000"/>
                  <a:satMod val="115000"/>
                </a:srgbClr>
              </a:gs>
              <a:gs pos="50000">
                <a:srgbClr val="00616C">
                  <a:shade val="67500"/>
                  <a:satMod val="115000"/>
                </a:srgbClr>
              </a:gs>
              <a:gs pos="100000">
                <a:srgbClr val="00616C">
                  <a:shade val="100000"/>
                  <a:satMod val="115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rPr>
              <a:t>Narrative reporting </a:t>
            </a:r>
          </a:p>
          <a:p>
            <a:pPr algn="ctr"/>
            <a:r>
              <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rPr>
              <a:t>A3</a:t>
            </a:r>
          </a:p>
        </p:txBody>
      </p:sp>
      <p:sp>
        <p:nvSpPr>
          <p:cNvPr id="20" name="Rectangle: Diagonal Corners Rounded 19">
            <a:extLst>
              <a:ext uri="{FF2B5EF4-FFF2-40B4-BE49-F238E27FC236}">
                <a16:creationId xmlns:a16="http://schemas.microsoft.com/office/drawing/2014/main" id="{6243C565-CB59-85B6-164E-539EAC1B259C}"/>
              </a:ext>
            </a:extLst>
          </p:cNvPr>
          <p:cNvSpPr/>
          <p:nvPr/>
        </p:nvSpPr>
        <p:spPr>
          <a:xfrm>
            <a:off x="4042756" y="1467755"/>
            <a:ext cx="1706262" cy="1782571"/>
          </a:xfrm>
          <a:prstGeom prst="round2DiagRect">
            <a:avLst/>
          </a:prstGeom>
          <a:gradFill flip="none" rotWithShape="1">
            <a:gsLst>
              <a:gs pos="0">
                <a:srgbClr val="00616C">
                  <a:shade val="30000"/>
                  <a:satMod val="115000"/>
                </a:srgbClr>
              </a:gs>
              <a:gs pos="50000">
                <a:srgbClr val="00616C">
                  <a:shade val="67500"/>
                  <a:satMod val="115000"/>
                </a:srgbClr>
              </a:gs>
              <a:gs pos="100000">
                <a:srgbClr val="00616C">
                  <a:shade val="100000"/>
                  <a:satMod val="115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rPr>
              <a:t>NPOs </a:t>
            </a:r>
          </a:p>
          <a:p>
            <a:pPr algn="ctr"/>
            <a:r>
              <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rPr>
              <a:t>A1</a:t>
            </a:r>
          </a:p>
        </p:txBody>
      </p:sp>
      <p:sp>
        <p:nvSpPr>
          <p:cNvPr id="2" name="Title 1">
            <a:extLst>
              <a:ext uri="{FF2B5EF4-FFF2-40B4-BE49-F238E27FC236}">
                <a16:creationId xmlns:a16="http://schemas.microsoft.com/office/drawing/2014/main" id="{3BF617D0-F754-E3BB-E465-8A34A85E2B2B}"/>
              </a:ext>
            </a:extLst>
          </p:cNvPr>
          <p:cNvSpPr>
            <a:spLocks noGrp="1"/>
          </p:cNvSpPr>
          <p:nvPr>
            <p:ph type="title"/>
          </p:nvPr>
        </p:nvSpPr>
        <p:spPr>
          <a:xfrm>
            <a:off x="567309" y="138062"/>
            <a:ext cx="10515600" cy="1325563"/>
          </a:xfrm>
        </p:spPr>
        <p:txBody>
          <a:bodyPr/>
          <a:lstStyle/>
          <a:p>
            <a:r>
              <a:rPr lang="en-GB" dirty="0"/>
              <a:t>What’s new - content</a:t>
            </a:r>
          </a:p>
        </p:txBody>
      </p:sp>
      <p:sp>
        <p:nvSpPr>
          <p:cNvPr id="4" name="Rectangle: Rounded Corners 3">
            <a:extLst>
              <a:ext uri="{FF2B5EF4-FFF2-40B4-BE49-F238E27FC236}">
                <a16:creationId xmlns:a16="http://schemas.microsoft.com/office/drawing/2014/main" id="{AAE97936-079F-3C2C-3E97-46AC018F4250}"/>
              </a:ext>
            </a:extLst>
          </p:cNvPr>
          <p:cNvSpPr/>
          <p:nvPr/>
        </p:nvSpPr>
        <p:spPr>
          <a:xfrm>
            <a:off x="1109091" y="1463625"/>
            <a:ext cx="2487168" cy="1170432"/>
          </a:xfrm>
          <a:prstGeom prst="roundRect">
            <a:avLst/>
          </a:prstGeom>
          <a:solidFill>
            <a:srgbClr val="51386D"/>
          </a:solidFill>
          <a:ln w="38100">
            <a:solidFill>
              <a:srgbClr val="5138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Open Sans" panose="020B0606030504020204" pitchFamily="34" charset="0"/>
                <a:ea typeface="Open Sans" panose="020B0606030504020204" pitchFamily="34" charset="0"/>
                <a:cs typeface="Open Sans" panose="020B0606030504020204" pitchFamily="34" charset="0"/>
              </a:rPr>
              <a:t>New NPO-specific  content</a:t>
            </a:r>
          </a:p>
        </p:txBody>
      </p:sp>
      <p:sp>
        <p:nvSpPr>
          <p:cNvPr id="9" name="Rectangle: Rounded Corners 8">
            <a:extLst>
              <a:ext uri="{FF2B5EF4-FFF2-40B4-BE49-F238E27FC236}">
                <a16:creationId xmlns:a16="http://schemas.microsoft.com/office/drawing/2014/main" id="{500A7293-9442-AE75-3A5B-481C6259A28A}"/>
              </a:ext>
            </a:extLst>
          </p:cNvPr>
          <p:cNvSpPr/>
          <p:nvPr/>
        </p:nvSpPr>
        <p:spPr>
          <a:xfrm>
            <a:off x="3867149" y="1209675"/>
            <a:ext cx="7629525" cy="5400675"/>
          </a:xfrm>
          <a:prstGeom prst="roundRect">
            <a:avLst/>
          </a:prstGeom>
          <a:noFill/>
          <a:ln w="57150">
            <a:solidFill>
              <a:srgbClr val="56A54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endPar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Rectangle: Rounded Corners 2">
            <a:extLst>
              <a:ext uri="{FF2B5EF4-FFF2-40B4-BE49-F238E27FC236}">
                <a16:creationId xmlns:a16="http://schemas.microsoft.com/office/drawing/2014/main" id="{16A2A0BD-3802-C9DD-7A27-43E413EC773F}"/>
              </a:ext>
            </a:extLst>
          </p:cNvPr>
          <p:cNvSpPr/>
          <p:nvPr/>
        </p:nvSpPr>
        <p:spPr>
          <a:xfrm>
            <a:off x="1109091" y="2743387"/>
            <a:ext cx="2487168" cy="1170432"/>
          </a:xfrm>
          <a:prstGeom prst="roundRect">
            <a:avLst/>
          </a:prstGeom>
          <a:noFill/>
          <a:ln w="38100">
            <a:solidFill>
              <a:srgbClr val="901D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New terminology</a:t>
            </a:r>
          </a:p>
        </p:txBody>
      </p:sp>
      <p:sp>
        <p:nvSpPr>
          <p:cNvPr id="6" name="Rectangle: Rounded Corners 5">
            <a:extLst>
              <a:ext uri="{FF2B5EF4-FFF2-40B4-BE49-F238E27FC236}">
                <a16:creationId xmlns:a16="http://schemas.microsoft.com/office/drawing/2014/main" id="{71B72148-A6C2-4BA2-554A-8DBC6CD2B1EB}"/>
              </a:ext>
            </a:extLst>
          </p:cNvPr>
          <p:cNvSpPr/>
          <p:nvPr/>
        </p:nvSpPr>
        <p:spPr>
          <a:xfrm>
            <a:off x="1109091" y="4023149"/>
            <a:ext cx="2487168" cy="1170432"/>
          </a:xfrm>
          <a:prstGeom prst="roundRect">
            <a:avLst/>
          </a:prstGeom>
          <a:noFill/>
          <a:ln w="38100">
            <a:solidFill>
              <a:srgbClr val="DF7A2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Financial statements</a:t>
            </a:r>
          </a:p>
        </p:txBody>
      </p:sp>
      <p:sp>
        <p:nvSpPr>
          <p:cNvPr id="7" name="Rectangle: Rounded Corners 6">
            <a:extLst>
              <a:ext uri="{FF2B5EF4-FFF2-40B4-BE49-F238E27FC236}">
                <a16:creationId xmlns:a16="http://schemas.microsoft.com/office/drawing/2014/main" id="{10993334-1904-6790-373D-8810D2778299}"/>
              </a:ext>
            </a:extLst>
          </p:cNvPr>
          <p:cNvSpPr/>
          <p:nvPr/>
        </p:nvSpPr>
        <p:spPr>
          <a:xfrm>
            <a:off x="1109091" y="5302911"/>
            <a:ext cx="2487168" cy="1170432"/>
          </a:xfrm>
          <a:prstGeom prst="roundRect">
            <a:avLst/>
          </a:prstGeom>
          <a:noFill/>
          <a:ln w="38100">
            <a:solidFill>
              <a:srgbClr val="D8AD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Modifications</a:t>
            </a:r>
          </a:p>
        </p:txBody>
      </p:sp>
      <p:sp>
        <p:nvSpPr>
          <p:cNvPr id="38" name="Rectangle: Diagonal Corners Rounded 37">
            <a:extLst>
              <a:ext uri="{FF2B5EF4-FFF2-40B4-BE49-F238E27FC236}">
                <a16:creationId xmlns:a16="http://schemas.microsoft.com/office/drawing/2014/main" id="{CE21FC7D-D604-659C-931A-536F2D7C71DB}"/>
              </a:ext>
            </a:extLst>
          </p:cNvPr>
          <p:cNvSpPr/>
          <p:nvPr/>
        </p:nvSpPr>
        <p:spPr>
          <a:xfrm>
            <a:off x="9564208" y="3352800"/>
            <a:ext cx="1712009" cy="1797371"/>
          </a:xfrm>
          <a:prstGeom prst="round2DiagRect">
            <a:avLst/>
          </a:prstGeom>
          <a:gradFill flip="none" rotWithShape="1">
            <a:gsLst>
              <a:gs pos="0">
                <a:srgbClr val="00616C">
                  <a:shade val="30000"/>
                  <a:satMod val="115000"/>
                </a:srgbClr>
              </a:gs>
              <a:gs pos="50000">
                <a:srgbClr val="00616C">
                  <a:shade val="67500"/>
                  <a:satMod val="115000"/>
                </a:srgbClr>
              </a:gs>
              <a:gs pos="100000">
                <a:srgbClr val="00616C">
                  <a:shade val="100000"/>
                  <a:satMod val="115000"/>
                </a:srgb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rPr>
              <a:t>Control and the reporting entity</a:t>
            </a:r>
          </a:p>
          <a:p>
            <a:pPr algn="ctr"/>
            <a:r>
              <a:rPr lang="en-GB" b="1" dirty="0">
                <a:solidFill>
                  <a:schemeClr val="bg1"/>
                </a:solidFill>
                <a:latin typeface="Open Sans" panose="020B0606030504020204" pitchFamily="34" charset="0"/>
                <a:ea typeface="Open Sans" panose="020B0606030504020204" pitchFamily="34" charset="0"/>
                <a:cs typeface="Open Sans" panose="020B0606030504020204" pitchFamily="34" charset="0"/>
              </a:rPr>
              <a:t>G1</a:t>
            </a:r>
          </a:p>
        </p:txBody>
      </p:sp>
    </p:spTree>
    <p:extLst>
      <p:ext uri="{BB962C8B-B14F-4D97-AF65-F5344CB8AC3E}">
        <p14:creationId xmlns:p14="http://schemas.microsoft.com/office/powerpoint/2010/main" val="1825030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A1A07-1B6A-48BC-E1FF-A7B9020AF6AD}"/>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1F2D28B-D18E-5B37-6D74-5AFE6D1D7BD6}"/>
              </a:ext>
            </a:extLst>
          </p:cNvPr>
          <p:cNvGraphicFramePr>
            <a:graphicFrameLocks noGrp="1"/>
          </p:cNvGraphicFramePr>
          <p:nvPr>
            <p:extLst>
              <p:ext uri="{D42A27DB-BD31-4B8C-83A1-F6EECF244321}">
                <p14:modId xmlns:p14="http://schemas.microsoft.com/office/powerpoint/2010/main" val="367247020"/>
              </p:ext>
            </p:extLst>
          </p:nvPr>
        </p:nvGraphicFramePr>
        <p:xfrm>
          <a:off x="4138041" y="1752469"/>
          <a:ext cx="7652178" cy="4030654"/>
        </p:xfrm>
        <a:graphic>
          <a:graphicData uri="http://schemas.openxmlformats.org/drawingml/2006/table">
            <a:tbl>
              <a:tblPr firstRow="1" firstCol="1" bandRow="1"/>
              <a:tblGrid>
                <a:gridCol w="4036141">
                  <a:extLst>
                    <a:ext uri="{9D8B030D-6E8A-4147-A177-3AD203B41FA5}">
                      <a16:colId xmlns:a16="http://schemas.microsoft.com/office/drawing/2014/main" val="3829345740"/>
                    </a:ext>
                  </a:extLst>
                </a:gridCol>
                <a:gridCol w="3616037">
                  <a:extLst>
                    <a:ext uri="{9D8B030D-6E8A-4147-A177-3AD203B41FA5}">
                      <a16:colId xmlns:a16="http://schemas.microsoft.com/office/drawing/2014/main" val="3117798747"/>
                    </a:ext>
                  </a:extLst>
                </a:gridCol>
              </a:tblGrid>
              <a:tr h="747834">
                <a:tc>
                  <a:txBody>
                    <a:bodyPr/>
                    <a:lstStyle/>
                    <a:p>
                      <a:pPr>
                        <a:spcBef>
                          <a:spcPts val="300"/>
                        </a:spcBef>
                        <a:spcAft>
                          <a:spcPts val="300"/>
                        </a:spcAft>
                        <a:buNone/>
                      </a:pPr>
                      <a:r>
                        <a:rPr lang="en-GB" sz="2000" b="1" kern="100" dirty="0">
                          <a:solidFill>
                            <a:schemeClr val="bg1"/>
                          </a:solidFill>
                          <a:effectLst/>
                          <a:latin typeface="Open Sans" panose="020B0606030504020204" pitchFamily="34" charset="0"/>
                          <a:ea typeface="Aptos" panose="020B0004020202020204" pitchFamily="34" charset="0"/>
                        </a:rPr>
                        <a:t>The </a:t>
                      </a:r>
                      <a:r>
                        <a:rPr lang="en-GB" sz="2000" b="1" i="1" kern="100" dirty="0">
                          <a:solidFill>
                            <a:schemeClr val="bg1"/>
                          </a:solidFill>
                          <a:effectLst/>
                          <a:latin typeface="Open Sans" panose="020B0606030504020204" pitchFamily="34" charset="0"/>
                          <a:ea typeface="Aptos" panose="020B0004020202020204" pitchFamily="34" charset="0"/>
                        </a:rPr>
                        <a:t>IFRS for SMEs </a:t>
                      </a:r>
                      <a:r>
                        <a:rPr lang="en-GB" sz="2000" b="1" kern="100" dirty="0">
                          <a:solidFill>
                            <a:schemeClr val="bg1"/>
                          </a:solidFill>
                          <a:effectLst/>
                          <a:latin typeface="Open Sans" panose="020B0606030504020204" pitchFamily="34" charset="0"/>
                          <a:ea typeface="Aptos" panose="020B0004020202020204" pitchFamily="34" charset="0"/>
                        </a:rPr>
                        <a:t>Accounting Standard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a:txBody>
                    <a:bodyPr/>
                    <a:lstStyle/>
                    <a:p>
                      <a:pPr>
                        <a:spcBef>
                          <a:spcPts val="300"/>
                        </a:spcBef>
                        <a:spcAft>
                          <a:spcPts val="300"/>
                        </a:spcAft>
                        <a:buNone/>
                      </a:pPr>
                      <a:r>
                        <a:rPr lang="en-GB" sz="2000" b="1" kern="100" dirty="0">
                          <a:solidFill>
                            <a:schemeClr val="bg1"/>
                          </a:solidFill>
                          <a:effectLst/>
                          <a:latin typeface="Open Sans" panose="020B0606030504020204" pitchFamily="34" charset="0"/>
                          <a:ea typeface="Aptos" panose="020B0004020202020204" pitchFamily="34" charset="0"/>
                        </a:rPr>
                        <a:t>INPAS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extLst>
                  <a:ext uri="{0D108BD9-81ED-4DB2-BD59-A6C34878D82A}">
                    <a16:rowId xmlns:a16="http://schemas.microsoft.com/office/drawing/2014/main" val="2124908665"/>
                  </a:ext>
                </a:extLst>
              </a:tr>
              <a:tr h="373918">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Profit or loss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Surplus or deficit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9658368"/>
                  </a:ext>
                </a:extLst>
              </a:tr>
              <a:tr h="373918">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Subsidiary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Controlled entity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0503967"/>
                  </a:ext>
                </a:extLst>
              </a:tr>
              <a:tr h="373918">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Parent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Controlling NPO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8292283"/>
                  </a:ext>
                </a:extLst>
              </a:tr>
              <a:tr h="373918">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Investment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Beneficial interest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830901"/>
                  </a:ext>
                </a:extLst>
              </a:tr>
              <a:tr h="407669">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Equity (financial statement element)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Net assets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2554001"/>
                  </a:ext>
                </a:extLst>
              </a:tr>
              <a:tr h="397565">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Equity (investor interest in an entity)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Equity claims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9650458"/>
                  </a:ext>
                </a:extLst>
              </a:tr>
              <a:tr h="373918">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Cash-generating unit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Operating unit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9698333"/>
                  </a:ext>
                </a:extLst>
              </a:tr>
              <a:tr h="607996">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Dividends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Distributions arising from equity claims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5939750"/>
                  </a:ext>
                </a:extLst>
              </a:tr>
            </a:tbl>
          </a:graphicData>
        </a:graphic>
      </p:graphicFrame>
      <p:sp>
        <p:nvSpPr>
          <p:cNvPr id="8" name="Title 1">
            <a:extLst>
              <a:ext uri="{FF2B5EF4-FFF2-40B4-BE49-F238E27FC236}">
                <a16:creationId xmlns:a16="http://schemas.microsoft.com/office/drawing/2014/main" id="{D74AD886-B343-3128-294D-C2B59A2C90AE}"/>
              </a:ext>
            </a:extLst>
          </p:cNvPr>
          <p:cNvSpPr>
            <a:spLocks noGrp="1"/>
          </p:cNvSpPr>
          <p:nvPr>
            <p:ph type="title"/>
          </p:nvPr>
        </p:nvSpPr>
        <p:spPr>
          <a:xfrm>
            <a:off x="567309" y="138062"/>
            <a:ext cx="10515600" cy="1325563"/>
          </a:xfrm>
        </p:spPr>
        <p:txBody>
          <a:bodyPr/>
          <a:lstStyle/>
          <a:p>
            <a:r>
              <a:rPr lang="en-GB" dirty="0"/>
              <a:t>What’s new - terminology</a:t>
            </a:r>
          </a:p>
        </p:txBody>
      </p:sp>
      <p:sp>
        <p:nvSpPr>
          <p:cNvPr id="9" name="Rectangle: Rounded Corners 8">
            <a:extLst>
              <a:ext uri="{FF2B5EF4-FFF2-40B4-BE49-F238E27FC236}">
                <a16:creationId xmlns:a16="http://schemas.microsoft.com/office/drawing/2014/main" id="{C65343E0-D1C0-1EC4-2C15-8B87848F1207}"/>
              </a:ext>
            </a:extLst>
          </p:cNvPr>
          <p:cNvSpPr/>
          <p:nvPr/>
        </p:nvSpPr>
        <p:spPr>
          <a:xfrm>
            <a:off x="1109091" y="1463625"/>
            <a:ext cx="2487168" cy="1170432"/>
          </a:xfrm>
          <a:prstGeom prst="roundRect">
            <a:avLst/>
          </a:prstGeom>
          <a:noFill/>
          <a:ln w="38100">
            <a:solidFill>
              <a:srgbClr val="5138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New NPO-specific  content</a:t>
            </a:r>
          </a:p>
        </p:txBody>
      </p:sp>
      <p:sp>
        <p:nvSpPr>
          <p:cNvPr id="10" name="Rectangle: Rounded Corners 9">
            <a:extLst>
              <a:ext uri="{FF2B5EF4-FFF2-40B4-BE49-F238E27FC236}">
                <a16:creationId xmlns:a16="http://schemas.microsoft.com/office/drawing/2014/main" id="{324FCB29-229C-17CF-1D3A-B01088581240}"/>
              </a:ext>
            </a:extLst>
          </p:cNvPr>
          <p:cNvSpPr/>
          <p:nvPr/>
        </p:nvSpPr>
        <p:spPr>
          <a:xfrm>
            <a:off x="1109091" y="2743387"/>
            <a:ext cx="2487168" cy="1170432"/>
          </a:xfrm>
          <a:prstGeom prst="roundRect">
            <a:avLst/>
          </a:prstGeom>
          <a:solidFill>
            <a:srgbClr val="901D41"/>
          </a:solidFill>
          <a:ln w="38100">
            <a:solidFill>
              <a:srgbClr val="901D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Open Sans" panose="020B0606030504020204" pitchFamily="34" charset="0"/>
                <a:ea typeface="Open Sans" panose="020B0606030504020204" pitchFamily="34" charset="0"/>
                <a:cs typeface="Open Sans" panose="020B0606030504020204" pitchFamily="34" charset="0"/>
              </a:rPr>
              <a:t>New terminology</a:t>
            </a:r>
          </a:p>
        </p:txBody>
      </p:sp>
      <p:sp>
        <p:nvSpPr>
          <p:cNvPr id="11" name="Rectangle: Rounded Corners 10">
            <a:extLst>
              <a:ext uri="{FF2B5EF4-FFF2-40B4-BE49-F238E27FC236}">
                <a16:creationId xmlns:a16="http://schemas.microsoft.com/office/drawing/2014/main" id="{D3F00E04-1694-1EB0-6F1F-466C77F8A605}"/>
              </a:ext>
            </a:extLst>
          </p:cNvPr>
          <p:cNvSpPr/>
          <p:nvPr/>
        </p:nvSpPr>
        <p:spPr>
          <a:xfrm>
            <a:off x="1109091" y="4023149"/>
            <a:ext cx="2487168" cy="1170432"/>
          </a:xfrm>
          <a:prstGeom prst="roundRect">
            <a:avLst/>
          </a:prstGeom>
          <a:noFill/>
          <a:ln w="38100">
            <a:solidFill>
              <a:srgbClr val="DF7A2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Financial statements</a:t>
            </a:r>
          </a:p>
        </p:txBody>
      </p:sp>
      <p:sp>
        <p:nvSpPr>
          <p:cNvPr id="12" name="Rectangle: Rounded Corners 11">
            <a:extLst>
              <a:ext uri="{FF2B5EF4-FFF2-40B4-BE49-F238E27FC236}">
                <a16:creationId xmlns:a16="http://schemas.microsoft.com/office/drawing/2014/main" id="{CFE26638-285D-A06E-7AA4-4A591512766C}"/>
              </a:ext>
            </a:extLst>
          </p:cNvPr>
          <p:cNvSpPr/>
          <p:nvPr/>
        </p:nvSpPr>
        <p:spPr>
          <a:xfrm>
            <a:off x="1109091" y="5302911"/>
            <a:ext cx="2487168" cy="1170432"/>
          </a:xfrm>
          <a:prstGeom prst="roundRect">
            <a:avLst/>
          </a:prstGeom>
          <a:noFill/>
          <a:ln w="38100">
            <a:solidFill>
              <a:srgbClr val="D8AD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Modifications</a:t>
            </a:r>
          </a:p>
        </p:txBody>
      </p:sp>
    </p:spTree>
    <p:extLst>
      <p:ext uri="{BB962C8B-B14F-4D97-AF65-F5344CB8AC3E}">
        <p14:creationId xmlns:p14="http://schemas.microsoft.com/office/powerpoint/2010/main" val="2734402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727A1-CB97-253D-3575-15A61B7F0EF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BF47084-BEB5-8FDA-B20C-9C6D4695816D}"/>
              </a:ext>
            </a:extLst>
          </p:cNvPr>
          <p:cNvGraphicFramePr>
            <a:graphicFrameLocks noGrp="1"/>
          </p:cNvGraphicFramePr>
          <p:nvPr>
            <p:extLst>
              <p:ext uri="{D42A27DB-BD31-4B8C-83A1-F6EECF244321}">
                <p14:modId xmlns:p14="http://schemas.microsoft.com/office/powerpoint/2010/main" val="301949848"/>
              </p:ext>
            </p:extLst>
          </p:nvPr>
        </p:nvGraphicFramePr>
        <p:xfrm>
          <a:off x="3895344" y="1831373"/>
          <a:ext cx="7754112" cy="4279434"/>
        </p:xfrm>
        <a:graphic>
          <a:graphicData uri="http://schemas.openxmlformats.org/drawingml/2006/table">
            <a:tbl>
              <a:tblPr firstRow="1" firstCol="1" bandRow="1"/>
              <a:tblGrid>
                <a:gridCol w="3877056">
                  <a:extLst>
                    <a:ext uri="{9D8B030D-6E8A-4147-A177-3AD203B41FA5}">
                      <a16:colId xmlns:a16="http://schemas.microsoft.com/office/drawing/2014/main" val="2770222731"/>
                    </a:ext>
                  </a:extLst>
                </a:gridCol>
                <a:gridCol w="3877056">
                  <a:extLst>
                    <a:ext uri="{9D8B030D-6E8A-4147-A177-3AD203B41FA5}">
                      <a16:colId xmlns:a16="http://schemas.microsoft.com/office/drawing/2014/main" val="3829345740"/>
                    </a:ext>
                  </a:extLst>
                </a:gridCol>
              </a:tblGrid>
              <a:tr h="747834">
                <a:tc>
                  <a:txBody>
                    <a:bodyPr/>
                    <a:lstStyle/>
                    <a:p>
                      <a:pPr>
                        <a:spcBef>
                          <a:spcPts val="300"/>
                        </a:spcBef>
                        <a:spcAft>
                          <a:spcPts val="300"/>
                        </a:spcAft>
                        <a:buNone/>
                      </a:pPr>
                      <a:r>
                        <a:rPr lang="en-GB" sz="2000" b="1" kern="100" dirty="0">
                          <a:solidFill>
                            <a:schemeClr val="bg1"/>
                          </a:solidFill>
                          <a:effectLst/>
                          <a:latin typeface="Open Sans" panose="020B0606030504020204" pitchFamily="34" charset="0"/>
                          <a:ea typeface="Aptos" panose="020B0004020202020204" pitchFamily="34" charset="0"/>
                        </a:rPr>
                        <a:t>INPAS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a:txBody>
                    <a:bodyPr/>
                    <a:lstStyle/>
                    <a:p>
                      <a:pPr>
                        <a:spcBef>
                          <a:spcPts val="300"/>
                        </a:spcBef>
                        <a:spcAft>
                          <a:spcPts val="300"/>
                        </a:spcAft>
                        <a:buNone/>
                      </a:pPr>
                      <a:r>
                        <a:rPr lang="en-GB" sz="2000" b="1" kern="100" dirty="0">
                          <a:solidFill>
                            <a:schemeClr val="bg1"/>
                          </a:solidFill>
                          <a:effectLst/>
                          <a:latin typeface="Open Sans" panose="020B0606030504020204" pitchFamily="34" charset="0"/>
                          <a:ea typeface="Aptos" panose="020B0004020202020204" pitchFamily="34" charset="0"/>
                        </a:rPr>
                        <a:t>The </a:t>
                      </a:r>
                      <a:r>
                        <a:rPr lang="en-GB" sz="2000" b="1" i="1" kern="100" dirty="0">
                          <a:solidFill>
                            <a:schemeClr val="bg1"/>
                          </a:solidFill>
                          <a:effectLst/>
                          <a:latin typeface="Open Sans" panose="020B0606030504020204" pitchFamily="34" charset="0"/>
                          <a:ea typeface="Aptos" panose="020B0004020202020204" pitchFamily="34" charset="0"/>
                        </a:rPr>
                        <a:t>IFRS for SMEs </a:t>
                      </a:r>
                      <a:r>
                        <a:rPr lang="en-GB" sz="2000" b="1" kern="100" dirty="0">
                          <a:solidFill>
                            <a:schemeClr val="bg1"/>
                          </a:solidFill>
                          <a:effectLst/>
                          <a:latin typeface="Open Sans" panose="020B0606030504020204" pitchFamily="34" charset="0"/>
                          <a:ea typeface="Aptos" panose="020B0004020202020204" pitchFamily="34" charset="0"/>
                        </a:rPr>
                        <a:t>Accounting Standard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extLst>
                  <a:ext uri="{0D108BD9-81ED-4DB2-BD59-A6C34878D82A}">
                    <a16:rowId xmlns:a16="http://schemas.microsoft.com/office/drawing/2014/main" val="2124908665"/>
                  </a:ext>
                </a:extLst>
              </a:tr>
              <a:tr h="828000">
                <a:tc>
                  <a:txBody>
                    <a:bodyPr/>
                    <a:lstStyle/>
                    <a:p>
                      <a:pPr>
                        <a:spcBef>
                          <a:spcPts val="300"/>
                        </a:spcBef>
                        <a:spcAft>
                          <a:spcPts val="300"/>
                        </a:spcAft>
                        <a:buNone/>
                      </a:pPr>
                      <a:r>
                        <a:rPr lang="en-GB" sz="1800" kern="100" dirty="0">
                          <a:effectLst/>
                          <a:latin typeface="Open Sans" panose="020B0606030504020204" pitchFamily="34" charset="0"/>
                          <a:ea typeface="Aptos" panose="020B0004020202020204" pitchFamily="34" charset="0"/>
                        </a:rPr>
                        <a:t>Statement of Financial Position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300"/>
                        </a:spcBef>
                        <a:spcAft>
                          <a:spcPts val="300"/>
                        </a:spcAft>
                        <a:buNone/>
                      </a:pPr>
                      <a:r>
                        <a:rPr lang="en-GB" sz="1800" kern="100" dirty="0">
                          <a:effectLst/>
                          <a:latin typeface="Open Sans" panose="020B0606030504020204" pitchFamily="34" charset="0"/>
                          <a:ea typeface="Aptos" panose="020B0004020202020204" pitchFamily="34" charset="0"/>
                        </a:rPr>
                        <a:t>Statement of Financial Position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9658368"/>
                  </a:ext>
                </a:extLst>
              </a:tr>
              <a:tr h="828000">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Statement of Income and Expenses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rowSpan="2">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Single statement of comprehensive income or separate income statement and statement of comprehensive income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extLst>
                  <a:ext uri="{0D108BD9-81ED-4DB2-BD59-A6C34878D82A}">
                    <a16:rowId xmlns:a16="http://schemas.microsoft.com/office/drawing/2014/main" val="3350503967"/>
                  </a:ext>
                </a:extLst>
              </a:tr>
              <a:tr h="373918">
                <a:tc rowSpan="2">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Statement of Changes in Net Assets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vMerge="1">
                  <a:txBody>
                    <a:bodyPr/>
                    <a:lstStyle/>
                    <a:p>
                      <a:pPr>
                        <a:spcBef>
                          <a:spcPts val="300"/>
                        </a:spcBef>
                        <a:spcAft>
                          <a:spcPts val="300"/>
                        </a:spcAft>
                        <a:buNone/>
                      </a:pPr>
                      <a:endParaRPr lang="en-GB" sz="2000" kern="100" dirty="0">
                        <a:effectLst/>
                        <a:latin typeface="Open Sans" panose="020B0606030504020204" pitchFamily="34" charset="0"/>
                        <a:ea typeface="Aptos" panose="020B00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8292283"/>
                  </a:ext>
                </a:extLst>
              </a:tr>
              <a:tr h="504000">
                <a:tc vMerge="1">
                  <a:txBody>
                    <a:bodyPr/>
                    <a:lstStyle/>
                    <a:p>
                      <a:pPr>
                        <a:spcBef>
                          <a:spcPts val="300"/>
                        </a:spcBef>
                        <a:spcAft>
                          <a:spcPts val="300"/>
                        </a:spcAft>
                        <a:buNone/>
                      </a:pPr>
                      <a:endParaRPr lang="en-GB" sz="2000" kern="100" dirty="0">
                        <a:effectLst/>
                        <a:latin typeface="Open Sans" panose="020B0606030504020204" pitchFamily="34" charset="0"/>
                        <a:ea typeface="Aptos" panose="020B00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300"/>
                        </a:spcBef>
                        <a:spcAft>
                          <a:spcPts val="300"/>
                        </a:spcAft>
                        <a:buNone/>
                      </a:pPr>
                      <a:r>
                        <a:rPr lang="en-GB" sz="1800" kern="100" dirty="0">
                          <a:solidFill>
                            <a:schemeClr val="tx1"/>
                          </a:solidFill>
                          <a:effectLst/>
                          <a:latin typeface="Open Sans" panose="020B0606030504020204" pitchFamily="34" charset="0"/>
                          <a:ea typeface="Aptos" panose="020B0004020202020204" pitchFamily="34" charset="0"/>
                        </a:rPr>
                        <a:t>Statement of Changes in Equity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extLst>
                  <a:ext uri="{0D108BD9-81ED-4DB2-BD59-A6C34878D82A}">
                    <a16:rowId xmlns:a16="http://schemas.microsoft.com/office/drawing/2014/main" val="1307183851"/>
                  </a:ext>
                </a:extLst>
              </a:tr>
              <a:tr h="828000">
                <a:tc>
                  <a:txBody>
                    <a:bodyPr/>
                    <a:lstStyle/>
                    <a:p>
                      <a:pPr>
                        <a:spcBef>
                          <a:spcPts val="300"/>
                        </a:spcBef>
                        <a:spcAft>
                          <a:spcPts val="300"/>
                        </a:spcAft>
                        <a:buNone/>
                      </a:pPr>
                      <a:r>
                        <a:rPr lang="en-GB" sz="1800" kern="100" dirty="0">
                          <a:effectLst/>
                          <a:latin typeface="Open Sans" panose="020B0606030504020204" pitchFamily="34" charset="0"/>
                          <a:ea typeface="Aptos" panose="020B0004020202020204" pitchFamily="34" charset="0"/>
                        </a:rPr>
                        <a:t>Statement of Cash Flows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300"/>
                        </a:spcBef>
                        <a:spcAft>
                          <a:spcPts val="300"/>
                        </a:spcAft>
                        <a:buNone/>
                      </a:pPr>
                      <a:r>
                        <a:rPr lang="en-GB" sz="1800" kern="100" dirty="0">
                          <a:effectLst/>
                          <a:latin typeface="Open Sans" panose="020B0606030504020204" pitchFamily="34" charset="0"/>
                          <a:ea typeface="Aptos" panose="020B0004020202020204" pitchFamily="34" charset="0"/>
                        </a:rPr>
                        <a:t>Statement of Cash Flows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830901"/>
                  </a:ext>
                </a:extLst>
              </a:tr>
            </a:tbl>
          </a:graphicData>
        </a:graphic>
      </p:graphicFrame>
      <p:sp>
        <p:nvSpPr>
          <p:cNvPr id="9" name="Title 1">
            <a:extLst>
              <a:ext uri="{FF2B5EF4-FFF2-40B4-BE49-F238E27FC236}">
                <a16:creationId xmlns:a16="http://schemas.microsoft.com/office/drawing/2014/main" id="{3AA7A8ED-0400-DA26-EE0C-F20624A9B51A}"/>
              </a:ext>
            </a:extLst>
          </p:cNvPr>
          <p:cNvSpPr txBox="1">
            <a:spLocks/>
          </p:cNvSpPr>
          <p:nvPr/>
        </p:nvSpPr>
        <p:spPr>
          <a:xfrm>
            <a:off x="567309" y="13806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a:lstStyle>
          <a:p>
            <a:r>
              <a:rPr lang="en-GB" dirty="0"/>
              <a:t>What’s new – financial statements</a:t>
            </a:r>
          </a:p>
        </p:txBody>
      </p:sp>
      <p:sp>
        <p:nvSpPr>
          <p:cNvPr id="10" name="Rectangle: Rounded Corners 9">
            <a:extLst>
              <a:ext uri="{FF2B5EF4-FFF2-40B4-BE49-F238E27FC236}">
                <a16:creationId xmlns:a16="http://schemas.microsoft.com/office/drawing/2014/main" id="{E6C2872A-B606-7727-80BB-0EAD813C5E34}"/>
              </a:ext>
            </a:extLst>
          </p:cNvPr>
          <p:cNvSpPr/>
          <p:nvPr/>
        </p:nvSpPr>
        <p:spPr>
          <a:xfrm>
            <a:off x="1109091" y="1463625"/>
            <a:ext cx="2487168" cy="1170432"/>
          </a:xfrm>
          <a:prstGeom prst="roundRect">
            <a:avLst/>
          </a:prstGeom>
          <a:noFill/>
          <a:ln w="38100">
            <a:solidFill>
              <a:srgbClr val="5138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New NPO-specific  content</a:t>
            </a:r>
          </a:p>
        </p:txBody>
      </p:sp>
      <p:sp>
        <p:nvSpPr>
          <p:cNvPr id="11" name="Rectangle: Rounded Corners 10">
            <a:extLst>
              <a:ext uri="{FF2B5EF4-FFF2-40B4-BE49-F238E27FC236}">
                <a16:creationId xmlns:a16="http://schemas.microsoft.com/office/drawing/2014/main" id="{C718E730-EC17-07EC-F697-D457685F5B5B}"/>
              </a:ext>
            </a:extLst>
          </p:cNvPr>
          <p:cNvSpPr/>
          <p:nvPr/>
        </p:nvSpPr>
        <p:spPr>
          <a:xfrm>
            <a:off x="1109091" y="2743387"/>
            <a:ext cx="2487168" cy="1170432"/>
          </a:xfrm>
          <a:prstGeom prst="roundRect">
            <a:avLst/>
          </a:prstGeom>
          <a:noFill/>
          <a:ln w="38100">
            <a:solidFill>
              <a:srgbClr val="901D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New terminology</a:t>
            </a:r>
          </a:p>
        </p:txBody>
      </p:sp>
      <p:sp>
        <p:nvSpPr>
          <p:cNvPr id="12" name="Rectangle: Rounded Corners 11">
            <a:extLst>
              <a:ext uri="{FF2B5EF4-FFF2-40B4-BE49-F238E27FC236}">
                <a16:creationId xmlns:a16="http://schemas.microsoft.com/office/drawing/2014/main" id="{F04BD42B-F164-D6AB-B842-0607C38D2957}"/>
              </a:ext>
            </a:extLst>
          </p:cNvPr>
          <p:cNvSpPr/>
          <p:nvPr/>
        </p:nvSpPr>
        <p:spPr>
          <a:xfrm>
            <a:off x="1109091" y="4023149"/>
            <a:ext cx="2487168" cy="1170432"/>
          </a:xfrm>
          <a:prstGeom prst="roundRect">
            <a:avLst/>
          </a:prstGeom>
          <a:solidFill>
            <a:srgbClr val="DF7A21"/>
          </a:solidFill>
          <a:ln w="38100">
            <a:solidFill>
              <a:srgbClr val="DF7A2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Financial statements</a:t>
            </a:r>
          </a:p>
        </p:txBody>
      </p:sp>
      <p:sp>
        <p:nvSpPr>
          <p:cNvPr id="13" name="Rectangle: Rounded Corners 12">
            <a:extLst>
              <a:ext uri="{FF2B5EF4-FFF2-40B4-BE49-F238E27FC236}">
                <a16:creationId xmlns:a16="http://schemas.microsoft.com/office/drawing/2014/main" id="{C82A2A78-218E-E097-537A-0C77FE39B86F}"/>
              </a:ext>
            </a:extLst>
          </p:cNvPr>
          <p:cNvSpPr/>
          <p:nvPr/>
        </p:nvSpPr>
        <p:spPr>
          <a:xfrm>
            <a:off x="1109091" y="5302911"/>
            <a:ext cx="2487168" cy="1170432"/>
          </a:xfrm>
          <a:prstGeom prst="roundRect">
            <a:avLst/>
          </a:prstGeom>
          <a:noFill/>
          <a:ln w="38100">
            <a:solidFill>
              <a:srgbClr val="D8AD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Modifications</a:t>
            </a:r>
          </a:p>
        </p:txBody>
      </p:sp>
    </p:spTree>
    <p:extLst>
      <p:ext uri="{BB962C8B-B14F-4D97-AF65-F5344CB8AC3E}">
        <p14:creationId xmlns:p14="http://schemas.microsoft.com/office/powerpoint/2010/main" val="157917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1AD0C-0EED-CBB6-A0F1-7D116A23AF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EB1260-5955-0464-14F8-50562FF6DA23}"/>
              </a:ext>
            </a:extLst>
          </p:cNvPr>
          <p:cNvSpPr>
            <a:spLocks noGrp="1"/>
          </p:cNvSpPr>
          <p:nvPr>
            <p:ph type="title"/>
          </p:nvPr>
        </p:nvSpPr>
        <p:spPr/>
        <p:txBody>
          <a:bodyPr/>
          <a:lstStyle/>
          <a:p>
            <a:r>
              <a:rPr lang="en-GB" dirty="0"/>
              <a:t>Modifications (highlights)</a:t>
            </a:r>
          </a:p>
        </p:txBody>
      </p:sp>
      <p:sp>
        <p:nvSpPr>
          <p:cNvPr id="3" name="Rectangle: Rounded Corners 2">
            <a:extLst>
              <a:ext uri="{FF2B5EF4-FFF2-40B4-BE49-F238E27FC236}">
                <a16:creationId xmlns:a16="http://schemas.microsoft.com/office/drawing/2014/main" id="{60805289-30FF-7EC9-5DB3-0D07876751FB}"/>
              </a:ext>
            </a:extLst>
          </p:cNvPr>
          <p:cNvSpPr/>
          <p:nvPr/>
        </p:nvSpPr>
        <p:spPr>
          <a:xfrm>
            <a:off x="3771899" y="1562100"/>
            <a:ext cx="8001002" cy="4951000"/>
          </a:xfrm>
          <a:prstGeom prst="roundRect">
            <a:avLst/>
          </a:prstGeom>
          <a:noFill/>
          <a:ln w="571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00025">
              <a:spcAft>
                <a:spcPts val="600"/>
              </a:spcAft>
              <a:buFont typeface="Arial" panose="020B0604020202020204" pitchFamily="34" charset="0"/>
              <a:buChar char="•"/>
            </a:pPr>
            <a:r>
              <a:rPr lang="en-GB" sz="2600" dirty="0">
                <a:solidFill>
                  <a:schemeClr val="tx1"/>
                </a:solidFill>
                <a:latin typeface="Open Sans" panose="020B0606030504020204" pitchFamily="34" charset="0"/>
                <a:ea typeface="Open Sans" panose="020B0606030504020204" pitchFamily="34" charset="0"/>
                <a:cs typeface="Open Sans" panose="020B0606030504020204" pitchFamily="34" charset="0"/>
              </a:rPr>
              <a:t>Presentation of exchange gains and losses (A5)</a:t>
            </a:r>
          </a:p>
          <a:p>
            <a:pPr marL="285750" indent="-200025">
              <a:spcAft>
                <a:spcPts val="600"/>
              </a:spcAft>
              <a:buFont typeface="Arial" panose="020B0604020202020204" pitchFamily="34" charset="0"/>
              <a:buChar char="•"/>
            </a:pPr>
            <a:r>
              <a:rPr lang="en-GB" sz="2600" dirty="0">
                <a:solidFill>
                  <a:schemeClr val="tx1"/>
                </a:solidFill>
                <a:latin typeface="Open Sans" panose="020B0606030504020204" pitchFamily="34" charset="0"/>
                <a:ea typeface="Open Sans" panose="020B0606030504020204" pitchFamily="34" charset="0"/>
                <a:cs typeface="Open Sans" panose="020B0606030504020204" pitchFamily="34" charset="0"/>
              </a:rPr>
              <a:t>Disclosure of employee expenses (D4)</a:t>
            </a:r>
          </a:p>
          <a:p>
            <a:pPr marL="285750" indent="-200025">
              <a:spcAft>
                <a:spcPts val="600"/>
              </a:spcAft>
              <a:buFont typeface="Arial" panose="020B0604020202020204" pitchFamily="34" charset="0"/>
              <a:buChar char="•"/>
            </a:pPr>
            <a:r>
              <a:rPr lang="en-GB" sz="2600" dirty="0">
                <a:solidFill>
                  <a:schemeClr val="tx1"/>
                </a:solidFill>
                <a:latin typeface="Open Sans" panose="020B0606030504020204" pitchFamily="34" charset="0"/>
                <a:ea typeface="Open Sans" panose="020B0606030504020204" pitchFamily="34" charset="0"/>
                <a:cs typeface="Open Sans" panose="020B0606030504020204" pitchFamily="34" charset="0"/>
              </a:rPr>
              <a:t>Measure for inventory held for distribution at no or nominal consideration (E1)</a:t>
            </a:r>
          </a:p>
          <a:p>
            <a:pPr marL="285750" indent="-200025">
              <a:spcAft>
                <a:spcPts val="600"/>
              </a:spcAft>
              <a:buFont typeface="Arial" panose="020B0604020202020204" pitchFamily="34" charset="0"/>
              <a:buChar char="•"/>
            </a:pPr>
            <a:r>
              <a:rPr lang="en-GB" sz="2600" dirty="0">
                <a:solidFill>
                  <a:schemeClr val="tx1"/>
                </a:solidFill>
                <a:latin typeface="Open Sans" panose="020B0606030504020204" pitchFamily="34" charset="0"/>
                <a:ea typeface="Open Sans" panose="020B0606030504020204" pitchFamily="34" charset="0"/>
                <a:cs typeface="Open Sans" panose="020B0606030504020204" pitchFamily="34" charset="0"/>
              </a:rPr>
              <a:t>Deemed cost of donated non-financial assets (E2-E4)</a:t>
            </a:r>
          </a:p>
          <a:p>
            <a:pPr marL="285750" indent="-200025">
              <a:spcAft>
                <a:spcPts val="600"/>
              </a:spcAft>
              <a:buFont typeface="Arial" panose="020B0604020202020204" pitchFamily="34" charset="0"/>
              <a:buChar char="•"/>
            </a:pPr>
            <a:r>
              <a:rPr lang="en-GB" sz="2600" dirty="0">
                <a:solidFill>
                  <a:schemeClr val="tx1"/>
                </a:solidFill>
                <a:latin typeface="Open Sans" panose="020B0606030504020204" pitchFamily="34" charset="0"/>
                <a:ea typeface="Open Sans" panose="020B0606030504020204" pitchFamily="34" charset="0"/>
                <a:cs typeface="Open Sans" panose="020B0606030504020204" pitchFamily="34" charset="0"/>
              </a:rPr>
              <a:t>Transaction disclosure for governing body members (H1)</a:t>
            </a:r>
          </a:p>
        </p:txBody>
      </p:sp>
      <p:sp>
        <p:nvSpPr>
          <p:cNvPr id="8" name="Rectangle: Rounded Corners 7">
            <a:extLst>
              <a:ext uri="{FF2B5EF4-FFF2-40B4-BE49-F238E27FC236}">
                <a16:creationId xmlns:a16="http://schemas.microsoft.com/office/drawing/2014/main" id="{1C7200F4-5930-3D5D-9900-EF6DD0145EE9}"/>
              </a:ext>
            </a:extLst>
          </p:cNvPr>
          <p:cNvSpPr/>
          <p:nvPr/>
        </p:nvSpPr>
        <p:spPr>
          <a:xfrm>
            <a:off x="1109091" y="1463625"/>
            <a:ext cx="2487168" cy="1170432"/>
          </a:xfrm>
          <a:prstGeom prst="roundRect">
            <a:avLst/>
          </a:prstGeom>
          <a:noFill/>
          <a:ln w="38100">
            <a:solidFill>
              <a:srgbClr val="5138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New NPO-specific  content</a:t>
            </a:r>
          </a:p>
        </p:txBody>
      </p:sp>
      <p:sp>
        <p:nvSpPr>
          <p:cNvPr id="9" name="Rectangle: Rounded Corners 8">
            <a:extLst>
              <a:ext uri="{FF2B5EF4-FFF2-40B4-BE49-F238E27FC236}">
                <a16:creationId xmlns:a16="http://schemas.microsoft.com/office/drawing/2014/main" id="{D7D4BBF3-DE53-AE9C-EBC8-78E419A3840A}"/>
              </a:ext>
            </a:extLst>
          </p:cNvPr>
          <p:cNvSpPr/>
          <p:nvPr/>
        </p:nvSpPr>
        <p:spPr>
          <a:xfrm>
            <a:off x="1109091" y="2743387"/>
            <a:ext cx="2487168" cy="1170432"/>
          </a:xfrm>
          <a:prstGeom prst="roundRect">
            <a:avLst/>
          </a:prstGeom>
          <a:noFill/>
          <a:ln w="38100">
            <a:solidFill>
              <a:srgbClr val="901D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New terminology</a:t>
            </a:r>
          </a:p>
        </p:txBody>
      </p:sp>
      <p:sp>
        <p:nvSpPr>
          <p:cNvPr id="10" name="Rectangle: Rounded Corners 9">
            <a:extLst>
              <a:ext uri="{FF2B5EF4-FFF2-40B4-BE49-F238E27FC236}">
                <a16:creationId xmlns:a16="http://schemas.microsoft.com/office/drawing/2014/main" id="{03CFB169-7B44-60EF-C1DD-ABE76E61724C}"/>
              </a:ext>
            </a:extLst>
          </p:cNvPr>
          <p:cNvSpPr/>
          <p:nvPr/>
        </p:nvSpPr>
        <p:spPr>
          <a:xfrm>
            <a:off x="1109091" y="4023149"/>
            <a:ext cx="2487168" cy="1170432"/>
          </a:xfrm>
          <a:prstGeom prst="roundRect">
            <a:avLst/>
          </a:prstGeom>
          <a:noFill/>
          <a:ln w="38100">
            <a:solidFill>
              <a:srgbClr val="DF7A2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Financial statements</a:t>
            </a:r>
          </a:p>
        </p:txBody>
      </p:sp>
      <p:sp>
        <p:nvSpPr>
          <p:cNvPr id="11" name="Rectangle: Rounded Corners 10">
            <a:extLst>
              <a:ext uri="{FF2B5EF4-FFF2-40B4-BE49-F238E27FC236}">
                <a16:creationId xmlns:a16="http://schemas.microsoft.com/office/drawing/2014/main" id="{B343FE6B-B819-902A-079A-4AEDD41597C3}"/>
              </a:ext>
            </a:extLst>
          </p:cNvPr>
          <p:cNvSpPr/>
          <p:nvPr/>
        </p:nvSpPr>
        <p:spPr>
          <a:xfrm>
            <a:off x="1109091" y="5302911"/>
            <a:ext cx="2487168" cy="1170432"/>
          </a:xfrm>
          <a:prstGeom prst="roundRect">
            <a:avLst/>
          </a:prstGeom>
          <a:solidFill>
            <a:srgbClr val="D8AD24"/>
          </a:solidFill>
          <a:ln>
            <a:solidFill>
              <a:srgbClr val="D8AD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Modifications</a:t>
            </a:r>
          </a:p>
        </p:txBody>
      </p:sp>
    </p:spTree>
    <p:extLst>
      <p:ext uri="{BB962C8B-B14F-4D97-AF65-F5344CB8AC3E}">
        <p14:creationId xmlns:p14="http://schemas.microsoft.com/office/powerpoint/2010/main" val="37365659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D5319-3B31-6875-D6D3-7B55C0826A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0DEF50-4745-BAD2-331A-B34C940D1C2C}"/>
              </a:ext>
            </a:extLst>
          </p:cNvPr>
          <p:cNvSpPr>
            <a:spLocks noGrp="1"/>
          </p:cNvSpPr>
          <p:nvPr>
            <p:ph type="title"/>
          </p:nvPr>
        </p:nvSpPr>
        <p:spPr>
          <a:xfrm>
            <a:off x="424964" y="34703"/>
            <a:ext cx="10515600" cy="1325563"/>
          </a:xfrm>
        </p:spPr>
        <p:txBody>
          <a:bodyPr/>
          <a:lstStyle/>
          <a:p>
            <a:r>
              <a:rPr lang="en-GB" dirty="0"/>
              <a:t>INPAS Adoption</a:t>
            </a:r>
          </a:p>
        </p:txBody>
      </p:sp>
      <p:sp>
        <p:nvSpPr>
          <p:cNvPr id="6" name="Arrow: Pentagon 5">
            <a:extLst>
              <a:ext uri="{FF2B5EF4-FFF2-40B4-BE49-F238E27FC236}">
                <a16:creationId xmlns:a16="http://schemas.microsoft.com/office/drawing/2014/main" id="{B15E46F0-696B-3E1D-EC71-11D6949AA86C}"/>
              </a:ext>
            </a:extLst>
          </p:cNvPr>
          <p:cNvSpPr/>
          <p:nvPr/>
        </p:nvSpPr>
        <p:spPr>
          <a:xfrm rot="10800000">
            <a:off x="968188" y="1360273"/>
            <a:ext cx="1674778" cy="951044"/>
          </a:xfrm>
          <a:prstGeom prst="homePlate">
            <a:avLst/>
          </a:prstGeom>
          <a:solidFill>
            <a:schemeClr val="accent6"/>
          </a:solidFill>
          <a:ln>
            <a:solidFill>
              <a:schemeClr val="accent6"/>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781" tIns="529881" rIns="17780" bIns="529882" numCol="1" spcCol="1270" anchor="ctr" anchorCtr="0">
            <a:noAutofit/>
          </a:bodyPr>
          <a:lstStyle/>
          <a:p>
            <a:pPr marL="0" lvl="0" indent="0" algn="ctr" defTabSz="1244600">
              <a:lnSpc>
                <a:spcPct val="90000"/>
              </a:lnSpc>
              <a:spcBef>
                <a:spcPct val="0"/>
              </a:spcBef>
              <a:spcAft>
                <a:spcPct val="35000"/>
              </a:spcAft>
              <a:buNone/>
            </a:pPr>
            <a:endParaRPr lang="en-GB" sz="2800" kern="1200" dirty="0"/>
          </a:p>
        </p:txBody>
      </p:sp>
      <p:sp>
        <p:nvSpPr>
          <p:cNvPr id="12" name="Freeform: Shape 11">
            <a:extLst>
              <a:ext uri="{FF2B5EF4-FFF2-40B4-BE49-F238E27FC236}">
                <a16:creationId xmlns:a16="http://schemas.microsoft.com/office/drawing/2014/main" id="{7355445E-24F9-3C79-FADB-C44EBA7258E7}"/>
              </a:ext>
            </a:extLst>
          </p:cNvPr>
          <p:cNvSpPr/>
          <p:nvPr/>
        </p:nvSpPr>
        <p:spPr>
          <a:xfrm>
            <a:off x="2642965" y="1360274"/>
            <a:ext cx="8168470" cy="951045"/>
          </a:xfrm>
          <a:custGeom>
            <a:avLst/>
            <a:gdLst>
              <a:gd name="connsiteX0" fmla="*/ 158511 w 951044"/>
              <a:gd name="connsiteY0" fmla="*/ 0 h 7103797"/>
              <a:gd name="connsiteX1" fmla="*/ 792533 w 951044"/>
              <a:gd name="connsiteY1" fmla="*/ 0 h 7103797"/>
              <a:gd name="connsiteX2" fmla="*/ 951044 w 951044"/>
              <a:gd name="connsiteY2" fmla="*/ 158511 h 7103797"/>
              <a:gd name="connsiteX3" fmla="*/ 951044 w 951044"/>
              <a:gd name="connsiteY3" fmla="*/ 7103797 h 7103797"/>
              <a:gd name="connsiteX4" fmla="*/ 951044 w 951044"/>
              <a:gd name="connsiteY4" fmla="*/ 7103797 h 7103797"/>
              <a:gd name="connsiteX5" fmla="*/ 0 w 951044"/>
              <a:gd name="connsiteY5" fmla="*/ 7103797 h 7103797"/>
              <a:gd name="connsiteX6" fmla="*/ 0 w 951044"/>
              <a:gd name="connsiteY6" fmla="*/ 7103797 h 7103797"/>
              <a:gd name="connsiteX7" fmla="*/ 0 w 951044"/>
              <a:gd name="connsiteY7" fmla="*/ 158511 h 7103797"/>
              <a:gd name="connsiteX8" fmla="*/ 158511 w 951044"/>
              <a:gd name="connsiteY8" fmla="*/ 0 h 7103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1044" h="7103797">
                <a:moveTo>
                  <a:pt x="951044" y="1183996"/>
                </a:moveTo>
                <a:lnTo>
                  <a:pt x="951044" y="5919801"/>
                </a:lnTo>
                <a:cubicBezTo>
                  <a:pt x="951044" y="6573700"/>
                  <a:pt x="941543" y="7103793"/>
                  <a:pt x="929823" y="7103793"/>
                </a:cubicBezTo>
                <a:lnTo>
                  <a:pt x="0" y="7103793"/>
                </a:lnTo>
                <a:lnTo>
                  <a:pt x="0" y="7103793"/>
                </a:lnTo>
                <a:lnTo>
                  <a:pt x="0" y="4"/>
                </a:lnTo>
                <a:lnTo>
                  <a:pt x="0" y="4"/>
                </a:lnTo>
                <a:lnTo>
                  <a:pt x="929823" y="4"/>
                </a:lnTo>
                <a:cubicBezTo>
                  <a:pt x="941543" y="4"/>
                  <a:pt x="951044" y="530097"/>
                  <a:pt x="951044" y="1183996"/>
                </a:cubicBezTo>
                <a:close/>
              </a:path>
            </a:pathLst>
          </a:custGeom>
          <a:ln>
            <a:solidFill>
              <a:schemeClr val="accent6"/>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6249" tIns="64841" rIns="64841" bIns="64842" numCol="1" spcCol="1270" anchor="ctr" anchorCtr="0">
            <a:noAutofit/>
          </a:bodyPr>
          <a:lstStyle/>
          <a:p>
            <a:pPr marL="285750" lvl="1" indent="-285750" algn="l" defTabSz="1289050">
              <a:lnSpc>
                <a:spcPct val="90000"/>
              </a:lnSpc>
              <a:spcBef>
                <a:spcPct val="0"/>
              </a:spcBef>
              <a:spcAft>
                <a:spcPct val="15000"/>
              </a:spcAft>
              <a:buChar char="•"/>
            </a:pPr>
            <a:r>
              <a:rPr lang="en-US" sz="2400" kern="1200" dirty="0">
                <a:latin typeface="Open Sans" panose="020B0606030504020204" pitchFamily="34" charset="0"/>
                <a:ea typeface="Open Sans" panose="020B0606030504020204" pitchFamily="34" charset="0"/>
                <a:cs typeface="Open Sans" panose="020B0606030504020204" pitchFamily="34" charset="0"/>
              </a:rPr>
              <a:t>INPAS is available and ready to use now</a:t>
            </a:r>
            <a:endParaRPr lang="en-GB" sz="2400" kern="1200"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Arrow: Pentagon 12">
            <a:extLst>
              <a:ext uri="{FF2B5EF4-FFF2-40B4-BE49-F238E27FC236}">
                <a16:creationId xmlns:a16="http://schemas.microsoft.com/office/drawing/2014/main" id="{76E5948A-BAD1-2D6B-7F5A-35E91C1ECD57}"/>
              </a:ext>
            </a:extLst>
          </p:cNvPr>
          <p:cNvSpPr/>
          <p:nvPr/>
        </p:nvSpPr>
        <p:spPr>
          <a:xfrm rot="10800000">
            <a:off x="968188" y="2678775"/>
            <a:ext cx="1674778" cy="951044"/>
          </a:xfrm>
          <a:prstGeom prst="homePlate">
            <a:avLst/>
          </a:prstGeom>
          <a:solidFill>
            <a:schemeClr val="accent1"/>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781" tIns="529881" rIns="17780" bIns="529882" numCol="1" spcCol="1270" anchor="ctr" anchorCtr="0">
            <a:noAutofit/>
          </a:bodyPr>
          <a:lstStyle/>
          <a:p>
            <a:pPr marL="0" lvl="0" indent="0" algn="ctr" defTabSz="1244600">
              <a:lnSpc>
                <a:spcPct val="90000"/>
              </a:lnSpc>
              <a:spcBef>
                <a:spcPct val="0"/>
              </a:spcBef>
              <a:spcAft>
                <a:spcPct val="35000"/>
              </a:spcAft>
              <a:buNone/>
            </a:pPr>
            <a:endParaRPr lang="en-GB" sz="2800" kern="1200"/>
          </a:p>
        </p:txBody>
      </p:sp>
      <p:sp>
        <p:nvSpPr>
          <p:cNvPr id="15" name="Freeform: Shape 14">
            <a:extLst>
              <a:ext uri="{FF2B5EF4-FFF2-40B4-BE49-F238E27FC236}">
                <a16:creationId xmlns:a16="http://schemas.microsoft.com/office/drawing/2014/main" id="{6B38AED3-4E69-08B7-6A31-47F7101C806B}"/>
              </a:ext>
            </a:extLst>
          </p:cNvPr>
          <p:cNvSpPr/>
          <p:nvPr/>
        </p:nvSpPr>
        <p:spPr>
          <a:xfrm>
            <a:off x="2642965" y="2678776"/>
            <a:ext cx="8168470" cy="951045"/>
          </a:xfrm>
          <a:custGeom>
            <a:avLst/>
            <a:gdLst>
              <a:gd name="connsiteX0" fmla="*/ 158511 w 951044"/>
              <a:gd name="connsiteY0" fmla="*/ 0 h 7103797"/>
              <a:gd name="connsiteX1" fmla="*/ 792533 w 951044"/>
              <a:gd name="connsiteY1" fmla="*/ 0 h 7103797"/>
              <a:gd name="connsiteX2" fmla="*/ 951044 w 951044"/>
              <a:gd name="connsiteY2" fmla="*/ 158511 h 7103797"/>
              <a:gd name="connsiteX3" fmla="*/ 951044 w 951044"/>
              <a:gd name="connsiteY3" fmla="*/ 7103797 h 7103797"/>
              <a:gd name="connsiteX4" fmla="*/ 951044 w 951044"/>
              <a:gd name="connsiteY4" fmla="*/ 7103797 h 7103797"/>
              <a:gd name="connsiteX5" fmla="*/ 0 w 951044"/>
              <a:gd name="connsiteY5" fmla="*/ 7103797 h 7103797"/>
              <a:gd name="connsiteX6" fmla="*/ 0 w 951044"/>
              <a:gd name="connsiteY6" fmla="*/ 7103797 h 7103797"/>
              <a:gd name="connsiteX7" fmla="*/ 0 w 951044"/>
              <a:gd name="connsiteY7" fmla="*/ 158511 h 7103797"/>
              <a:gd name="connsiteX8" fmla="*/ 158511 w 951044"/>
              <a:gd name="connsiteY8" fmla="*/ 0 h 7103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1044" h="7103797">
                <a:moveTo>
                  <a:pt x="951044" y="1183996"/>
                </a:moveTo>
                <a:lnTo>
                  <a:pt x="951044" y="5919801"/>
                </a:lnTo>
                <a:cubicBezTo>
                  <a:pt x="951044" y="6573700"/>
                  <a:pt x="941543" y="7103793"/>
                  <a:pt x="929823" y="7103793"/>
                </a:cubicBezTo>
                <a:lnTo>
                  <a:pt x="0" y="7103793"/>
                </a:lnTo>
                <a:lnTo>
                  <a:pt x="0" y="7103793"/>
                </a:lnTo>
                <a:lnTo>
                  <a:pt x="0" y="4"/>
                </a:lnTo>
                <a:lnTo>
                  <a:pt x="0" y="4"/>
                </a:lnTo>
                <a:lnTo>
                  <a:pt x="929823" y="4"/>
                </a:lnTo>
                <a:cubicBezTo>
                  <a:pt x="941543" y="4"/>
                  <a:pt x="951044" y="530097"/>
                  <a:pt x="951044" y="1183996"/>
                </a:cubicBezTo>
                <a:close/>
              </a:path>
            </a:pathLst>
          </a:custGeom>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6249" tIns="64841" rIns="64841" bIns="64842" numCol="1" spcCol="1270" anchor="ctr" anchorCtr="0">
            <a:noAutofit/>
          </a:bodyPr>
          <a:lstStyle/>
          <a:p>
            <a:pPr marL="285750" lvl="1" indent="-285750" algn="l" defTabSz="1289050">
              <a:lnSpc>
                <a:spcPct val="90000"/>
              </a:lnSpc>
              <a:spcBef>
                <a:spcPct val="0"/>
              </a:spcBef>
              <a:spcAft>
                <a:spcPct val="15000"/>
              </a:spcAft>
              <a:buChar char="•"/>
            </a:pPr>
            <a:r>
              <a:rPr lang="en-US" sz="2400" kern="1200" dirty="0">
                <a:latin typeface="Open Sans" panose="020B0606030504020204" pitchFamily="34" charset="0"/>
                <a:ea typeface="Open Sans" panose="020B0606030504020204" pitchFamily="34" charset="0"/>
                <a:cs typeface="Open Sans" panose="020B0606030504020204" pitchFamily="34" charset="0"/>
              </a:rPr>
              <a:t>NPOs – check with auditors to see if voluntary adoption is permitted</a:t>
            </a:r>
            <a:endParaRPr lang="en-GB" sz="2400" kern="1200"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Arrow: Pentagon 15">
            <a:extLst>
              <a:ext uri="{FF2B5EF4-FFF2-40B4-BE49-F238E27FC236}">
                <a16:creationId xmlns:a16="http://schemas.microsoft.com/office/drawing/2014/main" id="{C8063403-D7EE-D783-1C43-FC277875B8B0}"/>
              </a:ext>
            </a:extLst>
          </p:cNvPr>
          <p:cNvSpPr/>
          <p:nvPr/>
        </p:nvSpPr>
        <p:spPr>
          <a:xfrm rot="10800000">
            <a:off x="968188" y="3997277"/>
            <a:ext cx="1674778" cy="951044"/>
          </a:xfrm>
          <a:prstGeom prst="homePlate">
            <a:avLst/>
          </a:prstGeom>
          <a:solidFill>
            <a:schemeClr val="accent2"/>
          </a:solidFill>
          <a:ln>
            <a:solidFill>
              <a:schemeClr val="accent2"/>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781" tIns="529881" rIns="17780" bIns="529882" numCol="1" spcCol="1270" anchor="ctr" anchorCtr="0">
            <a:noAutofit/>
          </a:bodyPr>
          <a:lstStyle/>
          <a:p>
            <a:pPr marL="0" lvl="0" indent="0" algn="ctr" defTabSz="1244600">
              <a:lnSpc>
                <a:spcPct val="90000"/>
              </a:lnSpc>
              <a:spcBef>
                <a:spcPct val="0"/>
              </a:spcBef>
              <a:spcAft>
                <a:spcPct val="35000"/>
              </a:spcAft>
              <a:buNone/>
            </a:pPr>
            <a:endParaRPr lang="en-GB" sz="2800" kern="1200"/>
          </a:p>
        </p:txBody>
      </p:sp>
      <p:sp>
        <p:nvSpPr>
          <p:cNvPr id="17" name="Freeform: Shape 16">
            <a:extLst>
              <a:ext uri="{FF2B5EF4-FFF2-40B4-BE49-F238E27FC236}">
                <a16:creationId xmlns:a16="http://schemas.microsoft.com/office/drawing/2014/main" id="{4F06528F-CBA3-4B59-7978-7F3B89D27D9E}"/>
              </a:ext>
            </a:extLst>
          </p:cNvPr>
          <p:cNvSpPr/>
          <p:nvPr/>
        </p:nvSpPr>
        <p:spPr>
          <a:xfrm>
            <a:off x="2642965" y="3997277"/>
            <a:ext cx="8168470" cy="951045"/>
          </a:xfrm>
          <a:custGeom>
            <a:avLst/>
            <a:gdLst>
              <a:gd name="connsiteX0" fmla="*/ 158511 w 951044"/>
              <a:gd name="connsiteY0" fmla="*/ 0 h 7103797"/>
              <a:gd name="connsiteX1" fmla="*/ 792533 w 951044"/>
              <a:gd name="connsiteY1" fmla="*/ 0 h 7103797"/>
              <a:gd name="connsiteX2" fmla="*/ 951044 w 951044"/>
              <a:gd name="connsiteY2" fmla="*/ 158511 h 7103797"/>
              <a:gd name="connsiteX3" fmla="*/ 951044 w 951044"/>
              <a:gd name="connsiteY3" fmla="*/ 7103797 h 7103797"/>
              <a:gd name="connsiteX4" fmla="*/ 951044 w 951044"/>
              <a:gd name="connsiteY4" fmla="*/ 7103797 h 7103797"/>
              <a:gd name="connsiteX5" fmla="*/ 0 w 951044"/>
              <a:gd name="connsiteY5" fmla="*/ 7103797 h 7103797"/>
              <a:gd name="connsiteX6" fmla="*/ 0 w 951044"/>
              <a:gd name="connsiteY6" fmla="*/ 7103797 h 7103797"/>
              <a:gd name="connsiteX7" fmla="*/ 0 w 951044"/>
              <a:gd name="connsiteY7" fmla="*/ 158511 h 7103797"/>
              <a:gd name="connsiteX8" fmla="*/ 158511 w 951044"/>
              <a:gd name="connsiteY8" fmla="*/ 0 h 7103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1044" h="7103797">
                <a:moveTo>
                  <a:pt x="951044" y="1183996"/>
                </a:moveTo>
                <a:lnTo>
                  <a:pt x="951044" y="5919801"/>
                </a:lnTo>
                <a:cubicBezTo>
                  <a:pt x="951044" y="6573700"/>
                  <a:pt x="941543" y="7103793"/>
                  <a:pt x="929823" y="7103793"/>
                </a:cubicBezTo>
                <a:lnTo>
                  <a:pt x="0" y="7103793"/>
                </a:lnTo>
                <a:lnTo>
                  <a:pt x="0" y="7103793"/>
                </a:lnTo>
                <a:lnTo>
                  <a:pt x="0" y="4"/>
                </a:lnTo>
                <a:lnTo>
                  <a:pt x="0" y="4"/>
                </a:lnTo>
                <a:lnTo>
                  <a:pt x="929823" y="4"/>
                </a:lnTo>
                <a:cubicBezTo>
                  <a:pt x="941543" y="4"/>
                  <a:pt x="951044" y="530097"/>
                  <a:pt x="951044" y="1183996"/>
                </a:cubicBezTo>
                <a:close/>
              </a:path>
            </a:pathLst>
          </a:custGeom>
          <a:ln>
            <a:solidFill>
              <a:schemeClr val="accent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6249" tIns="64841" rIns="64841" bIns="64842" numCol="1" spcCol="1270" anchor="ctr" anchorCtr="0">
            <a:noAutofit/>
          </a:bodyPr>
          <a:lstStyle/>
          <a:p>
            <a:pPr marL="285750" lvl="1" indent="-285750" algn="l" defTabSz="1289050">
              <a:lnSpc>
                <a:spcPct val="90000"/>
              </a:lnSpc>
              <a:spcBef>
                <a:spcPct val="0"/>
              </a:spcBef>
              <a:spcAft>
                <a:spcPct val="15000"/>
              </a:spcAft>
              <a:buChar char="•"/>
            </a:pPr>
            <a:r>
              <a:rPr lang="en-US" sz="2400" kern="1200" dirty="0">
                <a:latin typeface="Open Sans" panose="020B0606030504020204" pitchFamily="34" charset="0"/>
                <a:ea typeface="Open Sans" panose="020B0606030504020204" pitchFamily="34" charset="0"/>
                <a:cs typeface="Open Sans" panose="020B0606030504020204" pitchFamily="34" charset="0"/>
              </a:rPr>
              <a:t>Regulators / standard setters / trainers – please apply for a free </a:t>
            </a:r>
            <a:r>
              <a:rPr lang="en-US" sz="2400" kern="1200" dirty="0" err="1">
                <a:latin typeface="Open Sans" panose="020B0606030504020204" pitchFamily="34" charset="0"/>
                <a:ea typeface="Open Sans" panose="020B0606030504020204" pitchFamily="34" charset="0"/>
                <a:cs typeface="Open Sans" panose="020B0606030504020204" pitchFamily="34" charset="0"/>
              </a:rPr>
              <a:t>licence</a:t>
            </a:r>
            <a:r>
              <a:rPr lang="en-US" sz="2400" kern="1200" dirty="0">
                <a:latin typeface="Open Sans" panose="020B0606030504020204" pitchFamily="34" charset="0"/>
                <a:ea typeface="Open Sans" panose="020B0606030504020204" pitchFamily="34" charset="0"/>
                <a:cs typeface="Open Sans" panose="020B0606030504020204" pitchFamily="34" charset="0"/>
              </a:rPr>
              <a:t> </a:t>
            </a:r>
            <a:endParaRPr lang="en-GB" sz="2400" kern="1200"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Arrow: Pentagon 17">
            <a:extLst>
              <a:ext uri="{FF2B5EF4-FFF2-40B4-BE49-F238E27FC236}">
                <a16:creationId xmlns:a16="http://schemas.microsoft.com/office/drawing/2014/main" id="{BE8BCD55-28C9-E95A-233D-690095B786F2}"/>
              </a:ext>
            </a:extLst>
          </p:cNvPr>
          <p:cNvSpPr/>
          <p:nvPr/>
        </p:nvSpPr>
        <p:spPr>
          <a:xfrm rot="10800000">
            <a:off x="968188" y="5315779"/>
            <a:ext cx="1674778" cy="951044"/>
          </a:xfrm>
          <a:prstGeom prst="homePlate">
            <a:avLst/>
          </a:prstGeom>
          <a:solidFill>
            <a:schemeClr val="accent3"/>
          </a:solidFill>
          <a:ln>
            <a:solidFill>
              <a:schemeClr val="accent3"/>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781" tIns="529881" rIns="17780" bIns="529882" numCol="1" spcCol="1270" anchor="ctr" anchorCtr="0">
            <a:noAutofit/>
          </a:bodyPr>
          <a:lstStyle/>
          <a:p>
            <a:pPr marL="0" lvl="0" indent="0" algn="ctr" defTabSz="1244600">
              <a:lnSpc>
                <a:spcPct val="90000"/>
              </a:lnSpc>
              <a:spcBef>
                <a:spcPct val="0"/>
              </a:spcBef>
              <a:spcAft>
                <a:spcPct val="35000"/>
              </a:spcAft>
              <a:buNone/>
            </a:pPr>
            <a:endParaRPr lang="en-GB" sz="2800" kern="1200" dirty="0"/>
          </a:p>
        </p:txBody>
      </p:sp>
      <p:sp>
        <p:nvSpPr>
          <p:cNvPr id="19" name="Freeform: Shape 18">
            <a:extLst>
              <a:ext uri="{FF2B5EF4-FFF2-40B4-BE49-F238E27FC236}">
                <a16:creationId xmlns:a16="http://schemas.microsoft.com/office/drawing/2014/main" id="{A50533F5-E9C9-60B5-D425-7DE8837B5178}"/>
              </a:ext>
            </a:extLst>
          </p:cNvPr>
          <p:cNvSpPr/>
          <p:nvPr/>
        </p:nvSpPr>
        <p:spPr>
          <a:xfrm>
            <a:off x="2642965" y="5315778"/>
            <a:ext cx="8168470" cy="951045"/>
          </a:xfrm>
          <a:custGeom>
            <a:avLst/>
            <a:gdLst>
              <a:gd name="connsiteX0" fmla="*/ 158511 w 951044"/>
              <a:gd name="connsiteY0" fmla="*/ 0 h 7103797"/>
              <a:gd name="connsiteX1" fmla="*/ 792533 w 951044"/>
              <a:gd name="connsiteY1" fmla="*/ 0 h 7103797"/>
              <a:gd name="connsiteX2" fmla="*/ 951044 w 951044"/>
              <a:gd name="connsiteY2" fmla="*/ 158511 h 7103797"/>
              <a:gd name="connsiteX3" fmla="*/ 951044 w 951044"/>
              <a:gd name="connsiteY3" fmla="*/ 7103797 h 7103797"/>
              <a:gd name="connsiteX4" fmla="*/ 951044 w 951044"/>
              <a:gd name="connsiteY4" fmla="*/ 7103797 h 7103797"/>
              <a:gd name="connsiteX5" fmla="*/ 0 w 951044"/>
              <a:gd name="connsiteY5" fmla="*/ 7103797 h 7103797"/>
              <a:gd name="connsiteX6" fmla="*/ 0 w 951044"/>
              <a:gd name="connsiteY6" fmla="*/ 7103797 h 7103797"/>
              <a:gd name="connsiteX7" fmla="*/ 0 w 951044"/>
              <a:gd name="connsiteY7" fmla="*/ 158511 h 7103797"/>
              <a:gd name="connsiteX8" fmla="*/ 158511 w 951044"/>
              <a:gd name="connsiteY8" fmla="*/ 0 h 7103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1044" h="7103797">
                <a:moveTo>
                  <a:pt x="951044" y="1183996"/>
                </a:moveTo>
                <a:lnTo>
                  <a:pt x="951044" y="5919801"/>
                </a:lnTo>
                <a:cubicBezTo>
                  <a:pt x="951044" y="6573700"/>
                  <a:pt x="941543" y="7103793"/>
                  <a:pt x="929823" y="7103793"/>
                </a:cubicBezTo>
                <a:lnTo>
                  <a:pt x="0" y="7103793"/>
                </a:lnTo>
                <a:lnTo>
                  <a:pt x="0" y="7103793"/>
                </a:lnTo>
                <a:lnTo>
                  <a:pt x="0" y="4"/>
                </a:lnTo>
                <a:lnTo>
                  <a:pt x="0" y="4"/>
                </a:lnTo>
                <a:lnTo>
                  <a:pt x="929823" y="4"/>
                </a:lnTo>
                <a:cubicBezTo>
                  <a:pt x="941543" y="4"/>
                  <a:pt x="951044" y="530097"/>
                  <a:pt x="951044" y="1183996"/>
                </a:cubicBezTo>
                <a:close/>
              </a:path>
            </a:pathLst>
          </a:custGeom>
          <a:ln>
            <a:solidFill>
              <a:schemeClr val="accent3"/>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06249" tIns="64841" rIns="64841" bIns="64842" numCol="1" spcCol="1270" anchor="ctr" anchorCtr="0">
            <a:noAutofit/>
          </a:bodyPr>
          <a:lstStyle/>
          <a:p>
            <a:pPr marL="285750" lvl="1" indent="-285750" algn="l" defTabSz="1289050">
              <a:lnSpc>
                <a:spcPct val="90000"/>
              </a:lnSpc>
              <a:spcBef>
                <a:spcPct val="0"/>
              </a:spcBef>
              <a:spcAft>
                <a:spcPct val="15000"/>
              </a:spcAft>
              <a:buChar char="•"/>
            </a:pPr>
            <a:r>
              <a:rPr lang="en-GB" sz="2400" kern="1200" dirty="0">
                <a:latin typeface="Open Sans" panose="020B0606030504020204" pitchFamily="34" charset="0"/>
                <a:ea typeface="Open Sans" panose="020B0606030504020204" pitchFamily="34" charset="0"/>
                <a:cs typeface="Open Sans" panose="020B0606030504020204" pitchFamily="34" charset="0"/>
                <a:hlinkClick r:id="rId3"/>
              </a:rPr>
              <a:t>www.inprf.org/adopting-inpas/</a:t>
            </a:r>
            <a:r>
              <a:rPr lang="en-GB" sz="2400" kern="1200" dirty="0">
                <a:latin typeface="Open Sans" panose="020B0606030504020204" pitchFamily="34" charset="0"/>
                <a:ea typeface="Open Sans" panose="020B0606030504020204" pitchFamily="34" charset="0"/>
                <a:cs typeface="Open Sans" panose="020B0606030504020204" pitchFamily="34" charset="0"/>
              </a:rPr>
              <a:t> for more information and resources </a:t>
            </a:r>
          </a:p>
        </p:txBody>
      </p:sp>
    </p:spTree>
    <p:extLst>
      <p:ext uri="{BB962C8B-B14F-4D97-AF65-F5344CB8AC3E}">
        <p14:creationId xmlns:p14="http://schemas.microsoft.com/office/powerpoint/2010/main" val="39654474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C0D004A-449E-7736-A2C5-1A16AE2CE090}"/>
              </a:ext>
            </a:extLst>
          </p:cNvPr>
          <p:cNvSpPr txBox="1">
            <a:spLocks/>
          </p:cNvSpPr>
          <p:nvPr/>
        </p:nvSpPr>
        <p:spPr>
          <a:xfrm>
            <a:off x="438019" y="397510"/>
            <a:ext cx="10515600" cy="86475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Work Sans" panose="00000500000000000000" pitchFamily="2" charset="0"/>
                <a:ea typeface="+mj-ea"/>
                <a:cs typeface="+mj-cs"/>
              </a:defRPr>
            </a:lvl1pPr>
          </a:lstStyle>
          <a:p>
            <a:r>
              <a:rPr lang="en-US" dirty="0"/>
              <a:t>Links for more information</a:t>
            </a:r>
            <a:endParaRPr lang="en-US" dirty="0">
              <a:ea typeface="Open Sans" panose="020B0606030504020204" pitchFamily="34" charset="0"/>
              <a:cs typeface="Open Sans" panose="020B0606030504020204" pitchFamily="34" charset="0"/>
            </a:endParaRPr>
          </a:p>
        </p:txBody>
      </p:sp>
      <p:sp>
        <p:nvSpPr>
          <p:cNvPr id="4" name="Content Placeholder 3">
            <a:extLst>
              <a:ext uri="{FF2B5EF4-FFF2-40B4-BE49-F238E27FC236}">
                <a16:creationId xmlns:a16="http://schemas.microsoft.com/office/drawing/2014/main" id="{39424815-409F-5A18-ABB6-279A4E0793FF}"/>
              </a:ext>
            </a:extLst>
          </p:cNvPr>
          <p:cNvSpPr>
            <a:spLocks noGrp="1"/>
          </p:cNvSpPr>
          <p:nvPr>
            <p:ph idx="1"/>
          </p:nvPr>
        </p:nvSpPr>
        <p:spPr>
          <a:xfrm>
            <a:off x="838199" y="1825625"/>
            <a:ext cx="11013141" cy="4351338"/>
          </a:xfrm>
        </p:spPr>
        <p:txBody>
          <a:bodyPr/>
          <a:lstStyle/>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About INPAS </a:t>
            </a:r>
            <a:r>
              <a:rPr lang="en-US" dirty="0">
                <a:latin typeface="Open Sans" panose="020B0606030504020204" pitchFamily="34" charset="0"/>
                <a:ea typeface="Open Sans" panose="020B0606030504020204" pitchFamily="34" charset="0"/>
                <a:cs typeface="Open Sans" panose="020B0606030504020204" pitchFamily="34" charset="0"/>
              </a:rPr>
              <a:t>video</a:t>
            </a:r>
          </a:p>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INPRF.org </a:t>
            </a:r>
            <a:r>
              <a:rPr lang="en-US" dirty="0">
                <a:latin typeface="Open Sans" panose="020B0606030504020204" pitchFamily="34" charset="0"/>
                <a:ea typeface="Open Sans" panose="020B0606030504020204" pitchFamily="34" charset="0"/>
                <a:cs typeface="Open Sans" panose="020B0606030504020204" pitchFamily="34" charset="0"/>
              </a:rPr>
              <a:t>website (including newsletter sign up)</a:t>
            </a:r>
          </a:p>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Download</a:t>
            </a:r>
            <a:r>
              <a:rPr lang="en-US" dirty="0">
                <a:latin typeface="Open Sans" panose="020B0606030504020204" pitchFamily="34" charset="0"/>
                <a:ea typeface="Open Sans" panose="020B0606030504020204" pitchFamily="34" charset="0"/>
                <a:cs typeface="Open Sans" panose="020B0606030504020204" pitchFamily="34" charset="0"/>
              </a:rPr>
              <a:t> INPAS</a:t>
            </a:r>
            <a:endParaRPr lang="en-US" dirty="0">
              <a:solidFill>
                <a:srgbClr val="0563C1"/>
              </a:solidFill>
              <a:latin typeface="Open Sans" panose="020B060603050402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endParaRPr>
          </a:p>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Download</a:t>
            </a:r>
            <a:r>
              <a:rPr lang="en-US" dirty="0">
                <a:latin typeface="Open Sans" panose="020B0606030504020204" pitchFamily="34" charset="0"/>
                <a:ea typeface="Open Sans" panose="020B0606030504020204" pitchFamily="34" charset="0"/>
                <a:cs typeface="Open Sans" panose="020B0606030504020204" pitchFamily="34" charset="0"/>
              </a:rPr>
              <a:t> INPAS Practice Guide 1: </a:t>
            </a:r>
            <a:r>
              <a:rPr lang="en-US" dirty="0" err="1">
                <a:latin typeface="Open Sans" panose="020B0606030504020204" pitchFamily="34" charset="0"/>
                <a:ea typeface="Open Sans" panose="020B0606030504020204" pitchFamily="34" charset="0"/>
                <a:cs typeface="Open Sans" panose="020B0606030504020204" pitchFamily="34" charset="0"/>
              </a:rPr>
              <a:t>Harmonised</a:t>
            </a:r>
            <a:r>
              <a:rPr lang="en-US" dirty="0">
                <a:latin typeface="Open Sans" panose="020B0606030504020204" pitchFamily="34" charset="0"/>
                <a:ea typeface="Open Sans" panose="020B0606030504020204" pitchFamily="34" charset="0"/>
                <a:cs typeface="Open Sans" panose="020B0606030504020204" pitchFamily="34" charset="0"/>
              </a:rPr>
              <a:t> Grant Reporting</a:t>
            </a:r>
          </a:p>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7">
                  <a:extLst>
                    <a:ext uri="{A12FA001-AC4F-418D-AE19-62706E023703}">
                      <ahyp:hlinkClr xmlns:ahyp="http://schemas.microsoft.com/office/drawing/2018/hyperlinkcolor" val="tx"/>
                    </a:ext>
                  </a:extLst>
                </a:hlinkClick>
              </a:rPr>
              <a:t>FAQ</a:t>
            </a:r>
            <a:endPar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8">
                  <a:extLst>
                    <a:ext uri="{A12FA001-AC4F-418D-AE19-62706E023703}">
                      <ahyp:hlinkClr xmlns:ahyp="http://schemas.microsoft.com/office/drawing/2018/hyperlinkcolor" val="tx"/>
                    </a:ext>
                  </a:extLst>
                </a:hlinkClick>
              </a:rPr>
              <a:t>YouTube</a:t>
            </a:r>
            <a:r>
              <a:rPr lang="en-US" dirty="0">
                <a:latin typeface="Open Sans" panose="020B0606030504020204" pitchFamily="34" charset="0"/>
                <a:ea typeface="Open Sans" panose="020B0606030504020204" pitchFamily="34" charset="0"/>
                <a:cs typeface="Open Sans" panose="020B0606030504020204" pitchFamily="34" charset="0"/>
              </a:rPr>
              <a:t> and </a:t>
            </a:r>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9">
                  <a:extLst>
                    <a:ext uri="{A12FA001-AC4F-418D-AE19-62706E023703}">
                      <ahyp:hlinkClr xmlns:ahyp="http://schemas.microsoft.com/office/drawing/2018/hyperlinkcolor" val="tx"/>
                    </a:ext>
                  </a:extLst>
                </a:hlinkClick>
              </a:rPr>
              <a:t>LinkedIn</a:t>
            </a:r>
            <a:endPar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10">
                  <a:extLst>
                    <a:ext uri="{A12FA001-AC4F-418D-AE19-62706E023703}">
                      <ahyp:hlinkClr xmlns:ahyp="http://schemas.microsoft.com/office/drawing/2018/hyperlinkcolor" val="tx"/>
                    </a:ext>
                  </a:extLst>
                </a:hlinkClick>
              </a:rPr>
              <a:t>Get involved</a:t>
            </a:r>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rPr>
              <a:t> </a:t>
            </a:r>
            <a:r>
              <a:rPr lang="en-US" dirty="0">
                <a:latin typeface="Open Sans" panose="020B0606030504020204" pitchFamily="34" charset="0"/>
                <a:ea typeface="Open Sans" panose="020B0606030504020204" pitchFamily="34" charset="0"/>
                <a:cs typeface="Open Sans" panose="020B0606030504020204" pitchFamily="34" charset="0"/>
              </a:rPr>
              <a:t>(includes links for Communities of Practice)</a:t>
            </a:r>
          </a:p>
          <a:p>
            <a:r>
              <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hlinkClick r:id="rId11">
                  <a:extLst>
                    <a:ext uri="{A12FA001-AC4F-418D-AE19-62706E023703}">
                      <ahyp:hlinkClr xmlns:ahyp="http://schemas.microsoft.com/office/drawing/2018/hyperlinkcolor" val="tx"/>
                    </a:ext>
                  </a:extLst>
                </a:hlinkClick>
              </a:rPr>
              <a:t>Get in touch</a:t>
            </a:r>
            <a:endParaRPr lang="en-US" dirty="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840017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9.7|9.4|3.2|0.8|0.9|3|5.4|3.7|2.8|2.3|3.7|3|12.5"/>
</p:tagLst>
</file>

<file path=ppt/theme/theme1.xml><?xml version="1.0" encoding="utf-8"?>
<a:theme xmlns:a="http://schemas.openxmlformats.org/drawingml/2006/main" name="Office Theme">
  <a:themeElements>
    <a:clrScheme name="INPRF">
      <a:dk1>
        <a:sysClr val="windowText" lastClr="000000"/>
      </a:dk1>
      <a:lt1>
        <a:sysClr val="window" lastClr="FFFFFF"/>
      </a:lt1>
      <a:dk2>
        <a:srgbClr val="44546A"/>
      </a:dk2>
      <a:lt2>
        <a:srgbClr val="E7E6E6"/>
      </a:lt2>
      <a:accent1>
        <a:srgbClr val="00616C"/>
      </a:accent1>
      <a:accent2>
        <a:srgbClr val="5AABB4"/>
      </a:accent2>
      <a:accent3>
        <a:srgbClr val="8DCFD6"/>
      </a:accent3>
      <a:accent4>
        <a:srgbClr val="9ED154"/>
      </a:accent4>
      <a:accent5>
        <a:srgbClr val="56A548"/>
      </a:accent5>
      <a:accent6>
        <a:srgbClr val="0C2C5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f9a3c77-40d1-403f-8fdf-3ac07bf287eb">
      <Terms xmlns="http://schemas.microsoft.com/office/infopath/2007/PartnerControls"/>
    </lcf76f155ced4ddcb4097134ff3c332f>
    <TaxCatchAll xmlns="d0551894-417f-405a-ad7e-bda849a9cd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CD505F6F6A0E4EA19A32740C77F791" ma:contentTypeVersion="13" ma:contentTypeDescription="Create a new document." ma:contentTypeScope="" ma:versionID="2384bf7d4ecad541d93c6213607823d4">
  <xsd:schema xmlns:xsd="http://www.w3.org/2001/XMLSchema" xmlns:xs="http://www.w3.org/2001/XMLSchema" xmlns:p="http://schemas.microsoft.com/office/2006/metadata/properties" xmlns:ns2="ff9a3c77-40d1-403f-8fdf-3ac07bf287eb" xmlns:ns3="d0551894-417f-405a-ad7e-bda849a9cd22" targetNamespace="http://schemas.microsoft.com/office/2006/metadata/properties" ma:root="true" ma:fieldsID="e9b92b4739bc185a39ab17006ff95533" ns2:_="" ns3:_="">
    <xsd:import namespace="ff9a3c77-40d1-403f-8fdf-3ac07bf287eb"/>
    <xsd:import namespace="d0551894-417f-405a-ad7e-bda849a9cd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9a3c77-40d1-403f-8fdf-3ac07bf287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f9d593ef-318c-475c-ad25-3a3929b12fe0"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0551894-417f-405a-ad7e-bda849a9cd22"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3a18b31-14d7-4348-abdd-45b3d280c4cb}" ma:internalName="TaxCatchAll" ma:showField="CatchAllData" ma:web="d0551894-417f-405a-ad7e-bda849a9cd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BCBE8A-BCE2-4D39-A747-48E0F50EE851}">
  <ds:schemaRefs>
    <ds:schemaRef ds:uri="http://schemas.microsoft.com/office/infopath/2007/PartnerControls"/>
    <ds:schemaRef ds:uri="http://schemas.microsoft.com/office/2006/documentManagement/types"/>
    <ds:schemaRef ds:uri="http://purl.org/dc/dcmitype/"/>
    <ds:schemaRef ds:uri="b5622043-84c9-419c-8675-e1f96a728305"/>
    <ds:schemaRef ds:uri="http://purl.org/dc/elements/1.1/"/>
    <ds:schemaRef ds:uri="http://purl.org/dc/terms/"/>
    <ds:schemaRef ds:uri="http://www.w3.org/XML/1998/namespace"/>
    <ds:schemaRef ds:uri="http://schemas.microsoft.com/office/2006/metadata/properties"/>
    <ds:schemaRef ds:uri="http://schemas.openxmlformats.org/package/2006/metadata/core-properties"/>
    <ds:schemaRef ds:uri="f387e043-b8b7-437b-a681-ae3ddade6802"/>
    <ds:schemaRef ds:uri="ff9a3c77-40d1-403f-8fdf-3ac07bf287eb"/>
    <ds:schemaRef ds:uri="d0551894-417f-405a-ad7e-bda849a9cd22"/>
  </ds:schemaRefs>
</ds:datastoreItem>
</file>

<file path=customXml/itemProps2.xml><?xml version="1.0" encoding="utf-8"?>
<ds:datastoreItem xmlns:ds="http://schemas.openxmlformats.org/officeDocument/2006/customXml" ds:itemID="{DAD26418-1569-43B6-9843-186A3193CB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9a3c77-40d1-403f-8fdf-3ac07bf287eb"/>
    <ds:schemaRef ds:uri="d0551894-417f-405a-ad7e-bda849a9cd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6CFA511-116E-4E53-B89E-13E634C0CA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14478</TotalTime>
  <Words>4724</Words>
  <Application>Microsoft Office PowerPoint</Application>
  <PresentationFormat>Widescreen</PresentationFormat>
  <Paragraphs>497</Paragraphs>
  <Slides>31</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vt:lpstr>
      <vt:lpstr>Calibri</vt:lpstr>
      <vt:lpstr>Calibri Light</vt:lpstr>
      <vt:lpstr>Open Sans</vt:lpstr>
      <vt:lpstr>Open Sans Light</vt:lpstr>
      <vt:lpstr>Wingdings</vt:lpstr>
      <vt:lpstr>Work Sans</vt:lpstr>
      <vt:lpstr>Work Sans SemiBold</vt:lpstr>
      <vt:lpstr>Office Theme</vt:lpstr>
      <vt:lpstr>Introducing INPAS  The First Global Standard for Non-Profit Financial Reporting</vt:lpstr>
      <vt:lpstr>The Problem</vt:lpstr>
      <vt:lpstr>The Impact</vt:lpstr>
      <vt:lpstr>The Solution</vt:lpstr>
      <vt:lpstr>PowerPoint Presentation</vt:lpstr>
      <vt:lpstr>PowerPoint Presentation</vt:lpstr>
      <vt:lpstr>From Project to Legacy</vt:lpstr>
      <vt:lpstr>Completing the suite</vt:lpstr>
      <vt:lpstr>INPAS Objectives</vt:lpstr>
      <vt:lpstr>INPAS</vt:lpstr>
      <vt:lpstr>INPAS and INPAS Guide 1</vt:lpstr>
      <vt:lpstr>INPAS Guide 1: Harmonised Grant Reporting</vt:lpstr>
      <vt:lpstr>Adopting Harmonised Grant Reporting</vt:lpstr>
      <vt:lpstr>INPAS – the package</vt:lpstr>
      <vt:lpstr>How was INPAS developed?</vt:lpstr>
      <vt:lpstr>Financial statement users &amp; needs</vt:lpstr>
      <vt:lpstr>Guidance development model</vt:lpstr>
      <vt:lpstr>Licensing</vt:lpstr>
      <vt:lpstr>By the sector, for the sector</vt:lpstr>
      <vt:lpstr>Donor Advisory Group members</vt:lpstr>
      <vt:lpstr>INPAS Development: The Numbers</vt:lpstr>
      <vt:lpstr>Exposure Draft responses</vt:lpstr>
      <vt:lpstr>INPAS benefits - doing more with less</vt:lpstr>
      <vt:lpstr>Exploring INPAS and its adoption</vt:lpstr>
      <vt:lpstr>INPAS Structure </vt:lpstr>
      <vt:lpstr>What’s new - content</vt:lpstr>
      <vt:lpstr>What’s new - terminology</vt:lpstr>
      <vt:lpstr>PowerPoint Presentation</vt:lpstr>
      <vt:lpstr>Modifications (highlights)</vt:lpstr>
      <vt:lpstr>INPAS Adoption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IFR4NPO Project</dc:title>
  <dc:creator>Sam Musoke</dc:creator>
  <cp:lastModifiedBy>Sam Musoke</cp:lastModifiedBy>
  <cp:revision>25</cp:revision>
  <cp:lastPrinted>2020-03-27T20:13:37Z</cp:lastPrinted>
  <dcterms:created xsi:type="dcterms:W3CDTF">2020-03-27T13:35:04Z</dcterms:created>
  <dcterms:modified xsi:type="dcterms:W3CDTF">2026-10-16T15:11:12Z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0x01010062CD505F6F6A0E4EA19A32740C77F791</vt:lpwstr>
  </property>
  <property fmtid="{D5CDD505-2E9C-101B-9397-08002B2CF9AE}" pid="3" name="Order">
    <vt:r8>6400</vt:r8>
  </property>
  <property fmtid="{D5CDD505-2E9C-101B-9397-08002B2CF9AE}" pid="4" name="MediaServiceImageTags">
    <vt:lpwstr/>
  </property>
  <property fmtid="{D5CDD505-2E9C-101B-9397-08002B2CF9AE}" pid="5" name="I&amp;ITag">
    <vt:lpwstr/>
  </property>
</Properties>
</file>