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Lst>
  <p:notesMasterIdLst>
    <p:notesMasterId r:id="rId29"/>
  </p:notesMasterIdLst>
  <p:sldIdLst>
    <p:sldId id="4668" r:id="rId5"/>
    <p:sldId id="1448943513" r:id="rId6"/>
    <p:sldId id="261" r:id="rId7"/>
    <p:sldId id="4653" r:id="rId8"/>
    <p:sldId id="4660" r:id="rId9"/>
    <p:sldId id="1448943494" r:id="rId10"/>
    <p:sldId id="1448943497" r:id="rId11"/>
    <p:sldId id="1448943478" r:id="rId12"/>
    <p:sldId id="1448943454" r:id="rId13"/>
    <p:sldId id="1448943455" r:id="rId14"/>
    <p:sldId id="1448943460" r:id="rId15"/>
    <p:sldId id="1448943435" r:id="rId16"/>
    <p:sldId id="1448943495" r:id="rId17"/>
    <p:sldId id="1448943465" r:id="rId18"/>
    <p:sldId id="1448943466" r:id="rId19"/>
    <p:sldId id="1448943464" r:id="rId20"/>
    <p:sldId id="1448943481" r:id="rId21"/>
    <p:sldId id="1448943462" r:id="rId22"/>
    <p:sldId id="1448943496" r:id="rId23"/>
    <p:sldId id="1448943415" r:id="rId24"/>
    <p:sldId id="1448943416" r:id="rId25"/>
    <p:sldId id="1448943446" r:id="rId26"/>
    <p:sldId id="4511" r:id="rId27"/>
    <p:sldId id="144894345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 Musoke" initials="SM" lastIdx="3" clrIdx="0">
    <p:extLst>
      <p:ext uri="{19B8F6BF-5375-455C-9EA6-DF929625EA0E}">
        <p15:presenceInfo xmlns:p15="http://schemas.microsoft.com/office/powerpoint/2012/main" userId="83a618d2dc2a2b8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1D41"/>
    <a:srgbClr val="D8AD24"/>
    <a:srgbClr val="DF7A21"/>
    <a:srgbClr val="51386D"/>
    <a:srgbClr val="002429"/>
    <a:srgbClr val="00616C"/>
    <a:srgbClr val="E14F1D"/>
    <a:srgbClr val="56A448"/>
    <a:srgbClr val="0C2C56"/>
    <a:srgbClr val="56A5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168545-8A07-4976-90B9-2832353470D3}" v="168" dt="2026-03-25T17:14:31.4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77591" autoAdjust="0"/>
  </p:normalViewPr>
  <p:slideViewPr>
    <p:cSldViewPr snapToGrid="0">
      <p:cViewPr varScale="1">
        <p:scale>
          <a:sx n="50" d="100"/>
          <a:sy n="50" d="100"/>
        </p:scale>
        <p:origin x="13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Musoke" userId="78fd75ff-9bcb-4c61-83fd-51b6a8f493cb" providerId="ADAL" clId="{4EFA661E-D450-488B-BA4F-21018CCF0733}"/>
    <pc:docChg chg="custSel addSld delSld modSld sldOrd">
      <pc:chgData name="Sam Musoke" userId="78fd75ff-9bcb-4c61-83fd-51b6a8f493cb" providerId="ADAL" clId="{4EFA661E-D450-488B-BA4F-21018CCF0733}" dt="2026-03-25T17:23:24.267" v="5247" actId="47"/>
      <pc:docMkLst>
        <pc:docMk/>
      </pc:docMkLst>
      <pc:sldChg chg="modSp mod modNotesTx">
        <pc:chgData name="Sam Musoke" userId="78fd75ff-9bcb-4c61-83fd-51b6a8f493cb" providerId="ADAL" clId="{4EFA661E-D450-488B-BA4F-21018CCF0733}" dt="2026-03-25T17:01:38.401" v="3314" actId="20577"/>
        <pc:sldMkLst>
          <pc:docMk/>
          <pc:sldMk cId="241900363" sldId="261"/>
        </pc:sldMkLst>
        <pc:picChg chg="mod">
          <ac:chgData name="Sam Musoke" userId="78fd75ff-9bcb-4c61-83fd-51b6a8f493cb" providerId="ADAL" clId="{4EFA661E-D450-488B-BA4F-21018CCF0733}" dt="2026-03-25T16:44:54.566" v="650" actId="1076"/>
          <ac:picMkLst>
            <pc:docMk/>
            <pc:sldMk cId="241900363" sldId="261"/>
            <ac:picMk id="6" creationId="{5B990CD9-F0C6-B610-16CD-CF4EF4F05A59}"/>
          </ac:picMkLst>
        </pc:picChg>
        <pc:picChg chg="mod">
          <ac:chgData name="Sam Musoke" userId="78fd75ff-9bcb-4c61-83fd-51b6a8f493cb" providerId="ADAL" clId="{4EFA661E-D450-488B-BA4F-21018CCF0733}" dt="2026-03-25T16:44:54.566" v="650" actId="1076"/>
          <ac:picMkLst>
            <pc:docMk/>
            <pc:sldMk cId="241900363" sldId="261"/>
            <ac:picMk id="7" creationId="{95D5311F-69E3-B61F-DB4C-CF6E2DC5B444}"/>
          </ac:picMkLst>
        </pc:picChg>
        <pc:picChg chg="mod">
          <ac:chgData name="Sam Musoke" userId="78fd75ff-9bcb-4c61-83fd-51b6a8f493cb" providerId="ADAL" clId="{4EFA661E-D450-488B-BA4F-21018CCF0733}" dt="2026-03-25T16:44:54.566" v="650" actId="1076"/>
          <ac:picMkLst>
            <pc:docMk/>
            <pc:sldMk cId="241900363" sldId="261"/>
            <ac:picMk id="8" creationId="{347E6314-6FD1-A7D6-3DC1-673BCB98AAC7}"/>
          </ac:picMkLst>
        </pc:picChg>
        <pc:picChg chg="mod">
          <ac:chgData name="Sam Musoke" userId="78fd75ff-9bcb-4c61-83fd-51b6a8f493cb" providerId="ADAL" clId="{4EFA661E-D450-488B-BA4F-21018CCF0733}" dt="2026-03-25T16:44:54.566" v="650" actId="1076"/>
          <ac:picMkLst>
            <pc:docMk/>
            <pc:sldMk cId="241900363" sldId="261"/>
            <ac:picMk id="9" creationId="{52834082-C2BC-024E-90C9-1A42E2F6C4D7}"/>
          </ac:picMkLst>
        </pc:picChg>
      </pc:sldChg>
      <pc:sldChg chg="modNotesTx">
        <pc:chgData name="Sam Musoke" userId="78fd75ff-9bcb-4c61-83fd-51b6a8f493cb" providerId="ADAL" clId="{4EFA661E-D450-488B-BA4F-21018CCF0733}" dt="2026-03-25T17:02:57.220" v="3496" actId="20577"/>
        <pc:sldMkLst>
          <pc:docMk/>
          <pc:sldMk cId="3058766988" sldId="4653"/>
        </pc:sldMkLst>
      </pc:sldChg>
      <pc:sldChg chg="modNotesTx">
        <pc:chgData name="Sam Musoke" userId="78fd75ff-9bcb-4c61-83fd-51b6a8f493cb" providerId="ADAL" clId="{4EFA661E-D450-488B-BA4F-21018CCF0733}" dt="2026-03-25T17:03:32.849" v="3552" actId="20577"/>
        <pc:sldMkLst>
          <pc:docMk/>
          <pc:sldMk cId="3983083832" sldId="4660"/>
        </pc:sldMkLst>
      </pc:sldChg>
      <pc:sldChg chg="addSp modSp mod modNotesTx">
        <pc:chgData name="Sam Musoke" userId="78fd75ff-9bcb-4c61-83fd-51b6a8f493cb" providerId="ADAL" clId="{4EFA661E-D450-488B-BA4F-21018CCF0733}" dt="2026-03-25T17:00:27.266" v="3214" actId="20577"/>
        <pc:sldMkLst>
          <pc:docMk/>
          <pc:sldMk cId="1244249320" sldId="4668"/>
        </pc:sldMkLst>
        <pc:spChg chg="add mod">
          <ac:chgData name="Sam Musoke" userId="78fd75ff-9bcb-4c61-83fd-51b6a8f493cb" providerId="ADAL" clId="{4EFA661E-D450-488B-BA4F-21018CCF0733}" dt="2026-03-25T16:44:22.918" v="649" actId="1076"/>
          <ac:spMkLst>
            <pc:docMk/>
            <pc:sldMk cId="1244249320" sldId="4668"/>
            <ac:spMk id="2" creationId="{EB7B84B6-53F3-8204-833E-4285191195C6}"/>
          </ac:spMkLst>
        </pc:spChg>
        <pc:spChg chg="mod">
          <ac:chgData name="Sam Musoke" userId="78fd75ff-9bcb-4c61-83fd-51b6a8f493cb" providerId="ADAL" clId="{4EFA661E-D450-488B-BA4F-21018CCF0733}" dt="2026-03-25T16:43:44.447" v="593" actId="1076"/>
          <ac:spMkLst>
            <pc:docMk/>
            <pc:sldMk cId="1244249320" sldId="4668"/>
            <ac:spMk id="6" creationId="{C50EFB6F-148F-94A6-90DC-6B9745A5396C}"/>
          </ac:spMkLst>
        </pc:spChg>
      </pc:sldChg>
      <pc:sldChg chg="modNotesTx">
        <pc:chgData name="Sam Musoke" userId="78fd75ff-9bcb-4c61-83fd-51b6a8f493cb" providerId="ADAL" clId="{4EFA661E-D450-488B-BA4F-21018CCF0733}" dt="2026-03-25T17:18:32.406" v="5066" actId="20577"/>
        <pc:sldMkLst>
          <pc:docMk/>
          <pc:sldMk cId="3681283741" sldId="1448943435"/>
        </pc:sldMkLst>
      </pc:sldChg>
      <pc:sldChg chg="modSp del mod">
        <pc:chgData name="Sam Musoke" userId="78fd75ff-9bcb-4c61-83fd-51b6a8f493cb" providerId="ADAL" clId="{4EFA661E-D450-488B-BA4F-21018CCF0733}" dt="2026-03-25T17:23:24.267" v="5247" actId="47"/>
        <pc:sldMkLst>
          <pc:docMk/>
          <pc:sldMk cId="80088274" sldId="1448943456"/>
        </pc:sldMkLst>
      </pc:sldChg>
      <pc:sldChg chg="modNotesTx">
        <pc:chgData name="Sam Musoke" userId="78fd75ff-9bcb-4c61-83fd-51b6a8f493cb" providerId="ADAL" clId="{4EFA661E-D450-488B-BA4F-21018CCF0733}" dt="2026-03-25T17:21:42.830" v="5246" actId="20577"/>
        <pc:sldMkLst>
          <pc:docMk/>
          <pc:sldMk cId="4110532124" sldId="1448943464"/>
        </pc:sldMkLst>
      </pc:sldChg>
      <pc:sldChg chg="modNotesTx">
        <pc:chgData name="Sam Musoke" userId="78fd75ff-9bcb-4c61-83fd-51b6a8f493cb" providerId="ADAL" clId="{4EFA661E-D450-488B-BA4F-21018CCF0733}" dt="2026-03-25T17:19:49.060" v="5138" actId="20577"/>
        <pc:sldMkLst>
          <pc:docMk/>
          <pc:sldMk cId="1724662467" sldId="1448943465"/>
        </pc:sldMkLst>
      </pc:sldChg>
      <pc:sldChg chg="modNotesTx">
        <pc:chgData name="Sam Musoke" userId="78fd75ff-9bcb-4c61-83fd-51b6a8f493cb" providerId="ADAL" clId="{4EFA661E-D450-488B-BA4F-21018CCF0733}" dt="2026-03-25T17:20:36.883" v="5186" actId="20577"/>
        <pc:sldMkLst>
          <pc:docMk/>
          <pc:sldMk cId="1825451484" sldId="1448943466"/>
        </pc:sldMkLst>
      </pc:sldChg>
      <pc:sldChg chg="modNotesTx">
        <pc:chgData name="Sam Musoke" userId="78fd75ff-9bcb-4c61-83fd-51b6a8f493cb" providerId="ADAL" clId="{4EFA661E-D450-488B-BA4F-21018CCF0733}" dt="2026-03-25T17:15:22.420" v="4824" actId="20577"/>
        <pc:sldMkLst>
          <pc:docMk/>
          <pc:sldMk cId="1508592393" sldId="1448943478"/>
        </pc:sldMkLst>
      </pc:sldChg>
      <pc:sldChg chg="addSp modSp mod modAnim modNotesTx">
        <pc:chgData name="Sam Musoke" userId="78fd75ff-9bcb-4c61-83fd-51b6a8f493cb" providerId="ADAL" clId="{4EFA661E-D450-488B-BA4F-21018CCF0733}" dt="2026-03-25T17:10:39.377" v="4238" actId="20577"/>
        <pc:sldMkLst>
          <pc:docMk/>
          <pc:sldMk cId="370371857" sldId="1448943494"/>
        </pc:sldMkLst>
        <pc:spChg chg="add mod">
          <ac:chgData name="Sam Musoke" userId="78fd75ff-9bcb-4c61-83fd-51b6a8f493cb" providerId="ADAL" clId="{4EFA661E-D450-488B-BA4F-21018CCF0733}" dt="2026-03-25T17:08:20.847" v="3839" actId="1076"/>
          <ac:spMkLst>
            <pc:docMk/>
            <pc:sldMk cId="370371857" sldId="1448943494"/>
            <ac:spMk id="4" creationId="{951A4FCF-A27B-BECB-D925-8CFCE66A770C}"/>
          </ac:spMkLst>
        </pc:spChg>
        <pc:spChg chg="add mod">
          <ac:chgData name="Sam Musoke" userId="78fd75ff-9bcb-4c61-83fd-51b6a8f493cb" providerId="ADAL" clId="{4EFA661E-D450-488B-BA4F-21018CCF0733}" dt="2026-03-25T17:08:26.570" v="3840" actId="1076"/>
          <ac:spMkLst>
            <pc:docMk/>
            <pc:sldMk cId="370371857" sldId="1448943494"/>
            <ac:spMk id="5" creationId="{1C0E51EA-712C-7C05-CB5C-E71325224B10}"/>
          </ac:spMkLst>
        </pc:spChg>
        <pc:spChg chg="mod">
          <ac:chgData name="Sam Musoke" userId="78fd75ff-9bcb-4c61-83fd-51b6a8f493cb" providerId="ADAL" clId="{4EFA661E-D450-488B-BA4F-21018CCF0733}" dt="2026-03-25T17:06:55.723" v="3677" actId="20577"/>
          <ac:spMkLst>
            <pc:docMk/>
            <pc:sldMk cId="370371857" sldId="1448943494"/>
            <ac:spMk id="34" creationId="{C622DF36-77A2-680F-1DEA-6249B81178B2}"/>
          </ac:spMkLst>
        </pc:spChg>
        <pc:spChg chg="mod">
          <ac:chgData name="Sam Musoke" userId="78fd75ff-9bcb-4c61-83fd-51b6a8f493cb" providerId="ADAL" clId="{4EFA661E-D450-488B-BA4F-21018CCF0733}" dt="2026-03-25T17:06:58.204" v="3678" actId="20577"/>
          <ac:spMkLst>
            <pc:docMk/>
            <pc:sldMk cId="370371857" sldId="1448943494"/>
            <ac:spMk id="35" creationId="{07E8D3B5-9871-121E-D4DF-ECFB56AABD92}"/>
          </ac:spMkLst>
        </pc:spChg>
        <pc:spChg chg="mod">
          <ac:chgData name="Sam Musoke" userId="78fd75ff-9bcb-4c61-83fd-51b6a8f493cb" providerId="ADAL" clId="{4EFA661E-D450-488B-BA4F-21018CCF0733}" dt="2026-03-25T17:06:42.851" v="3672" actId="1076"/>
          <ac:spMkLst>
            <pc:docMk/>
            <pc:sldMk cId="370371857" sldId="1448943494"/>
            <ac:spMk id="36" creationId="{9D6F1BDB-7A10-2F3B-076E-5C42DA7CF41B}"/>
          </ac:spMkLst>
        </pc:spChg>
      </pc:sldChg>
      <pc:sldChg chg="modNotesTx">
        <pc:chgData name="Sam Musoke" userId="78fd75ff-9bcb-4c61-83fd-51b6a8f493cb" providerId="ADAL" clId="{4EFA661E-D450-488B-BA4F-21018CCF0733}" dt="2026-03-25T17:19:14.042" v="5102" actId="20577"/>
        <pc:sldMkLst>
          <pc:docMk/>
          <pc:sldMk cId="1048089090" sldId="1448943495"/>
        </pc:sldMkLst>
      </pc:sldChg>
      <pc:sldChg chg="modNotesTx">
        <pc:chgData name="Sam Musoke" userId="78fd75ff-9bcb-4c61-83fd-51b6a8f493cb" providerId="ADAL" clId="{4EFA661E-D450-488B-BA4F-21018CCF0733}" dt="2026-03-25T16:41:42.558" v="458" actId="20577"/>
        <pc:sldMkLst>
          <pc:docMk/>
          <pc:sldMk cId="3601799577" sldId="1448943496"/>
        </pc:sldMkLst>
      </pc:sldChg>
      <pc:sldChg chg="add ord modNotesTx">
        <pc:chgData name="Sam Musoke" userId="78fd75ff-9bcb-4c61-83fd-51b6a8f493cb" providerId="ADAL" clId="{4EFA661E-D450-488B-BA4F-21018CCF0733}" dt="2026-03-25T17:11:22.306" v="4408" actId="20577"/>
        <pc:sldMkLst>
          <pc:docMk/>
          <pc:sldMk cId="2567287898" sldId="1448943497"/>
        </pc:sldMkLst>
      </pc:sldChg>
      <pc:sldChg chg="modSp add mod modNotesTx">
        <pc:chgData name="Sam Musoke" userId="78fd75ff-9bcb-4c61-83fd-51b6a8f493cb" providerId="ADAL" clId="{4EFA661E-D450-488B-BA4F-21018CCF0733}" dt="2026-03-25T17:01:20.580" v="3312" actId="20577"/>
        <pc:sldMkLst>
          <pc:docMk/>
          <pc:sldMk cId="3648241592" sldId="1448943513"/>
        </pc:sldMkLst>
        <pc:spChg chg="mod">
          <ac:chgData name="Sam Musoke" userId="78fd75ff-9bcb-4c61-83fd-51b6a8f493cb" providerId="ADAL" clId="{4EFA661E-D450-488B-BA4F-21018CCF0733}" dt="2026-03-25T16:55:34.225" v="2319" actId="404"/>
          <ac:spMkLst>
            <pc:docMk/>
            <pc:sldMk cId="3648241592" sldId="1448943513"/>
            <ac:spMk id="19" creationId="{62E822AD-408D-63EA-1CFE-C7E6112F6250}"/>
          </ac:spMkLst>
        </pc:spChg>
        <pc:spChg chg="mod">
          <ac:chgData name="Sam Musoke" userId="78fd75ff-9bcb-4c61-83fd-51b6a8f493cb" providerId="ADAL" clId="{4EFA661E-D450-488B-BA4F-21018CCF0733}" dt="2026-03-25T16:55:39.082" v="2320" actId="403"/>
          <ac:spMkLst>
            <pc:docMk/>
            <pc:sldMk cId="3648241592" sldId="1448943513"/>
            <ac:spMk id="20" creationId="{2A3103C7-FDFB-01CE-8EFE-2F136A986656}"/>
          </ac:spMkLst>
        </pc:spChg>
        <pc:spChg chg="mod">
          <ac:chgData name="Sam Musoke" userId="78fd75ff-9bcb-4c61-83fd-51b6a8f493cb" providerId="ADAL" clId="{4EFA661E-D450-488B-BA4F-21018CCF0733}" dt="2026-03-25T16:55:34.225" v="2319" actId="404"/>
          <ac:spMkLst>
            <pc:docMk/>
            <pc:sldMk cId="3648241592" sldId="1448943513"/>
            <ac:spMk id="21" creationId="{DC3599C4-9562-6206-8408-7626435CB4A3}"/>
          </ac:spMkLst>
        </pc:spChg>
        <pc:spChg chg="mod">
          <ac:chgData name="Sam Musoke" userId="78fd75ff-9bcb-4c61-83fd-51b6a8f493cb" providerId="ADAL" clId="{4EFA661E-D450-488B-BA4F-21018CCF0733}" dt="2026-03-25T16:55:34.225" v="2319" actId="404"/>
          <ac:spMkLst>
            <pc:docMk/>
            <pc:sldMk cId="3648241592" sldId="1448943513"/>
            <ac:spMk id="22" creationId="{F45B770F-9EFC-710F-76DC-E3F0F717413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21E2A1-4071-48DB-9462-5006CCCD43C0}" type="doc">
      <dgm:prSet loTypeId="urn:microsoft.com/office/officeart/2005/8/layout/venn1" loCatId="relationship" qsTypeId="urn:microsoft.com/office/officeart/2005/8/quickstyle/simple1" qsCatId="simple" csTypeId="urn:microsoft.com/office/officeart/2005/8/colors/accent3_2" csCatId="accent3" phldr="1"/>
      <dgm:spPr/>
      <dgm:t>
        <a:bodyPr/>
        <a:lstStyle/>
        <a:p>
          <a:endParaRPr lang="en-GB"/>
        </a:p>
      </dgm:t>
    </dgm:pt>
    <dgm:pt modelId="{4A86BE8D-8F2B-467D-8571-B2C51550A346}">
      <dgm:prSet phldrT="[Text]" custT="1"/>
      <dgm:spPr>
        <a:solidFill>
          <a:srgbClr val="56A548">
            <a:alpha val="50000"/>
          </a:srgbClr>
        </a:solidFill>
      </dgm:spPr>
      <dgm:t>
        <a:bodyPr/>
        <a:lstStyle/>
        <a:p>
          <a:r>
            <a:rPr lang="en-US" sz="4800" dirty="0"/>
            <a:t>INPAS</a:t>
          </a:r>
        </a:p>
        <a:p>
          <a:r>
            <a:rPr lang="en-US" sz="1800" dirty="0"/>
            <a:t>International Non-Profit Accounting Standard</a:t>
          </a:r>
        </a:p>
      </dgm:t>
    </dgm:pt>
    <dgm:pt modelId="{D58372E9-B7BA-493D-B5F1-BBCD0B7E42B2}" type="parTrans" cxnId="{B8AC1E37-11F9-4D3A-B706-02B677DD09EF}">
      <dgm:prSet/>
      <dgm:spPr/>
      <dgm:t>
        <a:bodyPr/>
        <a:lstStyle/>
        <a:p>
          <a:endParaRPr lang="en-US"/>
        </a:p>
      </dgm:t>
    </dgm:pt>
    <dgm:pt modelId="{3ADE3DB9-695C-4F50-80C7-D4D98DEE76DC}" type="sibTrans" cxnId="{B8AC1E37-11F9-4D3A-B706-02B677DD09EF}">
      <dgm:prSet/>
      <dgm:spPr/>
      <dgm:t>
        <a:bodyPr/>
        <a:lstStyle/>
        <a:p>
          <a:endParaRPr lang="en-US"/>
        </a:p>
      </dgm:t>
    </dgm:pt>
    <dgm:pt modelId="{8147EEA6-73D0-4303-AAB6-098C80356D58}">
      <dgm:prSet phldrT="[Text]" custT="1"/>
      <dgm:spPr>
        <a:solidFill>
          <a:srgbClr val="0C2C56">
            <a:alpha val="50000"/>
          </a:srgbClr>
        </a:solidFill>
      </dgm:spPr>
      <dgm:t>
        <a:bodyPr/>
        <a:lstStyle/>
        <a:p>
          <a:pPr algn="l"/>
          <a:r>
            <a:rPr lang="en-US" sz="4000" dirty="0"/>
            <a:t>Practice Guide 1</a:t>
          </a:r>
          <a:endParaRPr lang="en-US" sz="4400" dirty="0"/>
        </a:p>
        <a:p>
          <a:pPr algn="l"/>
          <a:r>
            <a:rPr lang="en-US" sz="1800" dirty="0" err="1"/>
            <a:t>Harmonised</a:t>
          </a:r>
          <a:r>
            <a:rPr lang="en-US" sz="1800" dirty="0"/>
            <a:t> Grant Reporting</a:t>
          </a:r>
        </a:p>
      </dgm:t>
    </dgm:pt>
    <dgm:pt modelId="{A8DECE34-B5C2-4D7E-A6C4-70A05D2F9738}" type="parTrans" cxnId="{741A9214-054C-4DDA-A1ED-1CED93DEE9D3}">
      <dgm:prSet/>
      <dgm:spPr/>
      <dgm:t>
        <a:bodyPr/>
        <a:lstStyle/>
        <a:p>
          <a:endParaRPr lang="en-US"/>
        </a:p>
      </dgm:t>
    </dgm:pt>
    <dgm:pt modelId="{6D7D3708-4481-41E0-B659-73E27DF89829}" type="sibTrans" cxnId="{741A9214-054C-4DDA-A1ED-1CED93DEE9D3}">
      <dgm:prSet/>
      <dgm:spPr/>
      <dgm:t>
        <a:bodyPr/>
        <a:lstStyle/>
        <a:p>
          <a:endParaRPr lang="en-US"/>
        </a:p>
      </dgm:t>
    </dgm:pt>
    <dgm:pt modelId="{FCBCCE14-137D-49F9-91C0-49361E3AEEB3}" type="pres">
      <dgm:prSet presAssocID="{D321E2A1-4071-48DB-9462-5006CCCD43C0}" presName="compositeShape" presStyleCnt="0">
        <dgm:presLayoutVars>
          <dgm:chMax val="7"/>
          <dgm:dir/>
          <dgm:resizeHandles val="exact"/>
        </dgm:presLayoutVars>
      </dgm:prSet>
      <dgm:spPr/>
    </dgm:pt>
    <dgm:pt modelId="{815ADC72-FCB8-4EC5-8E0E-CAAD623A8188}" type="pres">
      <dgm:prSet presAssocID="{4A86BE8D-8F2B-467D-8571-B2C51550A346}" presName="circ1" presStyleLbl="vennNode1" presStyleIdx="0" presStyleCnt="2"/>
      <dgm:spPr/>
    </dgm:pt>
    <dgm:pt modelId="{42431E43-2ED6-4D7B-A3FB-2F6ABC8DACB3}" type="pres">
      <dgm:prSet presAssocID="{4A86BE8D-8F2B-467D-8571-B2C51550A346}" presName="circ1Tx" presStyleLbl="revTx" presStyleIdx="0" presStyleCnt="0">
        <dgm:presLayoutVars>
          <dgm:chMax val="0"/>
          <dgm:chPref val="0"/>
          <dgm:bulletEnabled val="1"/>
        </dgm:presLayoutVars>
      </dgm:prSet>
      <dgm:spPr/>
    </dgm:pt>
    <dgm:pt modelId="{F4D8F0D4-378A-4404-AED8-223E66D4D810}" type="pres">
      <dgm:prSet presAssocID="{8147EEA6-73D0-4303-AAB6-098C80356D58}" presName="circ2" presStyleLbl="vennNode1" presStyleIdx="1" presStyleCnt="2" custScaleX="77364" custScaleY="71853" custLinFactNeighborX="525" custLinFactNeighborY="-677"/>
      <dgm:spPr/>
    </dgm:pt>
    <dgm:pt modelId="{BD0361E4-4FCD-41C3-93E2-88AFAF962460}" type="pres">
      <dgm:prSet presAssocID="{8147EEA6-73D0-4303-AAB6-098C80356D58}" presName="circ2Tx" presStyleLbl="revTx" presStyleIdx="0" presStyleCnt="0">
        <dgm:presLayoutVars>
          <dgm:chMax val="0"/>
          <dgm:chPref val="0"/>
          <dgm:bulletEnabled val="1"/>
        </dgm:presLayoutVars>
      </dgm:prSet>
      <dgm:spPr/>
    </dgm:pt>
  </dgm:ptLst>
  <dgm:cxnLst>
    <dgm:cxn modelId="{741A9214-054C-4DDA-A1ED-1CED93DEE9D3}" srcId="{D321E2A1-4071-48DB-9462-5006CCCD43C0}" destId="{8147EEA6-73D0-4303-AAB6-098C80356D58}" srcOrd="1" destOrd="0" parTransId="{A8DECE34-B5C2-4D7E-A6C4-70A05D2F9738}" sibTransId="{6D7D3708-4481-41E0-B659-73E27DF89829}"/>
    <dgm:cxn modelId="{F19C8422-C9ED-4518-ADF8-B7A1E9B623B9}" type="presOf" srcId="{4A86BE8D-8F2B-467D-8571-B2C51550A346}" destId="{42431E43-2ED6-4D7B-A3FB-2F6ABC8DACB3}" srcOrd="1" destOrd="0" presId="urn:microsoft.com/office/officeart/2005/8/layout/venn1"/>
    <dgm:cxn modelId="{B8AC1E37-11F9-4D3A-B706-02B677DD09EF}" srcId="{D321E2A1-4071-48DB-9462-5006CCCD43C0}" destId="{4A86BE8D-8F2B-467D-8571-B2C51550A346}" srcOrd="0" destOrd="0" parTransId="{D58372E9-B7BA-493D-B5F1-BBCD0B7E42B2}" sibTransId="{3ADE3DB9-695C-4F50-80C7-D4D98DEE76DC}"/>
    <dgm:cxn modelId="{06E6D940-6B45-4DED-AED4-0AEA768EE069}" type="presOf" srcId="{8147EEA6-73D0-4303-AAB6-098C80356D58}" destId="{F4D8F0D4-378A-4404-AED8-223E66D4D810}" srcOrd="0" destOrd="0" presId="urn:microsoft.com/office/officeart/2005/8/layout/venn1"/>
    <dgm:cxn modelId="{9D1DF44A-74D2-4655-9D25-14A71346DD28}" type="presOf" srcId="{8147EEA6-73D0-4303-AAB6-098C80356D58}" destId="{BD0361E4-4FCD-41C3-93E2-88AFAF962460}" srcOrd="1" destOrd="0" presId="urn:microsoft.com/office/officeart/2005/8/layout/venn1"/>
    <dgm:cxn modelId="{ED7F8B4F-E233-426E-8A8F-F57829CC8719}" type="presOf" srcId="{D321E2A1-4071-48DB-9462-5006CCCD43C0}" destId="{FCBCCE14-137D-49F9-91C0-49361E3AEEB3}" srcOrd="0" destOrd="0" presId="urn:microsoft.com/office/officeart/2005/8/layout/venn1"/>
    <dgm:cxn modelId="{A183A987-7150-4088-A34D-FEC1D68D4B26}" type="presOf" srcId="{4A86BE8D-8F2B-467D-8571-B2C51550A346}" destId="{815ADC72-FCB8-4EC5-8E0E-CAAD623A8188}" srcOrd="0" destOrd="0" presId="urn:microsoft.com/office/officeart/2005/8/layout/venn1"/>
    <dgm:cxn modelId="{8A082543-6369-474B-961C-DD101C79FB96}" type="presParOf" srcId="{FCBCCE14-137D-49F9-91C0-49361E3AEEB3}" destId="{815ADC72-FCB8-4EC5-8E0E-CAAD623A8188}" srcOrd="0" destOrd="0" presId="urn:microsoft.com/office/officeart/2005/8/layout/venn1"/>
    <dgm:cxn modelId="{B203F75E-F72E-4DEB-A599-1A082C8B9FA2}" type="presParOf" srcId="{FCBCCE14-137D-49F9-91C0-49361E3AEEB3}" destId="{42431E43-2ED6-4D7B-A3FB-2F6ABC8DACB3}" srcOrd="1" destOrd="0" presId="urn:microsoft.com/office/officeart/2005/8/layout/venn1"/>
    <dgm:cxn modelId="{EDFBF331-CEB0-4C59-B5B5-5FA859EB1660}" type="presParOf" srcId="{FCBCCE14-137D-49F9-91C0-49361E3AEEB3}" destId="{F4D8F0D4-378A-4404-AED8-223E66D4D810}" srcOrd="2" destOrd="0" presId="urn:microsoft.com/office/officeart/2005/8/layout/venn1"/>
    <dgm:cxn modelId="{BE3B2B20-7BCD-44B5-83E6-AEAA598BA685}" type="presParOf" srcId="{FCBCCE14-137D-49F9-91C0-49361E3AEEB3}" destId="{BD0361E4-4FCD-41C3-93E2-88AFAF962460}" srcOrd="3" destOrd="0" presId="urn:microsoft.com/office/officeart/2005/8/layout/venn1"/>
  </dgm:cxnLst>
  <dgm:bg/>
  <dgm:whole>
    <a:ln>
      <a:solidFill>
        <a:srgbClr val="00616C"/>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58D636-8D6F-45A3-A971-DF14B32AE9B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61BBF553-C976-4158-B035-D5CED9AB7F31}">
      <dgm:prSet phldrT="[Text]"/>
      <dgm:spPr>
        <a:solidFill>
          <a:srgbClr val="00616C"/>
        </a:solidFill>
        <a:ln>
          <a:noFill/>
        </a:ln>
      </dgm:spPr>
      <dgm:t>
        <a:bodyPr/>
        <a:lstStyle/>
        <a:p>
          <a:r>
            <a:rPr lang="en-US"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Prepare</a:t>
          </a:r>
        </a:p>
      </dgm:t>
    </dgm:pt>
    <dgm:pt modelId="{F6AA458A-4651-4CE9-9961-9950C0A6754D}" type="parTrans" cxnId="{72A66A5C-2E45-440D-87DD-C9D9A4B0202E}">
      <dgm:prSet/>
      <dgm:spPr/>
      <dgm:t>
        <a:bodyPr/>
        <a:lstStyle/>
        <a:p>
          <a:endParaRPr lang="en-US"/>
        </a:p>
      </dgm:t>
    </dgm:pt>
    <dgm:pt modelId="{8195E10A-26FD-42C5-82B0-D9CEB52BCA26}" type="sibTrans" cxnId="{72A66A5C-2E45-440D-87DD-C9D9A4B0202E}">
      <dgm:prSet/>
      <dgm:spPr/>
      <dgm:t>
        <a:bodyPr/>
        <a:lstStyle/>
        <a:p>
          <a:endParaRPr lang="en-US"/>
        </a:p>
      </dgm:t>
    </dgm:pt>
    <dgm:pt modelId="{6E1B0FEE-8984-46B5-A2FC-C8B9C2E91BDF}">
      <dgm:prSet phldrT="[Text]" custT="1"/>
      <dgm:spPr/>
      <dgm:t>
        <a:bodyPr/>
        <a:lstStyle/>
        <a:p>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Prepare direct budget using </a:t>
          </a:r>
          <a:r>
            <a:rPr lang="en-US" sz="1700" kern="120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an activity-based </a:t>
          </a: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budgeting worksheet</a:t>
          </a:r>
        </a:p>
      </dgm:t>
    </dgm:pt>
    <dgm:pt modelId="{64656439-3AFF-4395-9525-9B249767A8F4}" type="parTrans" cxnId="{F479C230-06E2-49FF-A4F5-FE5A57DD5FAA}">
      <dgm:prSet/>
      <dgm:spPr/>
      <dgm:t>
        <a:bodyPr/>
        <a:lstStyle/>
        <a:p>
          <a:endParaRPr lang="en-US"/>
        </a:p>
      </dgm:t>
    </dgm:pt>
    <dgm:pt modelId="{B7A5D762-5153-465D-83EA-61FCC17D1D2E}" type="sibTrans" cxnId="{F479C230-06E2-49FF-A4F5-FE5A57DD5FAA}">
      <dgm:prSet/>
      <dgm:spPr/>
      <dgm:t>
        <a:bodyPr/>
        <a:lstStyle/>
        <a:p>
          <a:endParaRPr lang="en-US"/>
        </a:p>
      </dgm:t>
    </dgm:pt>
    <dgm:pt modelId="{434363B5-28D5-4452-8F0C-2075C88001D1}">
      <dgm:prSet phldrT="[Text]"/>
      <dgm:spPr/>
      <dgm:t>
        <a:bodyPr/>
        <a:lstStyle/>
        <a:p>
          <a:r>
            <a:rPr lang="en-US" sz="1700" kern="1200" dirty="0">
              <a:latin typeface="Open Sans" panose="020B0606030504020204" pitchFamily="34" charset="0"/>
              <a:ea typeface="Open Sans" panose="020B0606030504020204" pitchFamily="34" charset="0"/>
              <a:cs typeface="Open Sans" panose="020B0606030504020204" pitchFamily="34" charset="0"/>
            </a:rPr>
            <a:t>Under each output / activity heading, include a row for each resource / input</a:t>
          </a:r>
          <a:endParaRPr lang="en-US" sz="1700" kern="1200" dirty="0"/>
        </a:p>
      </dgm:t>
    </dgm:pt>
    <dgm:pt modelId="{1744E6CD-100A-4426-9EA5-C2B540D75488}" type="parTrans" cxnId="{CC65C209-6081-415D-B6E3-96B60F073F2C}">
      <dgm:prSet/>
      <dgm:spPr/>
      <dgm:t>
        <a:bodyPr/>
        <a:lstStyle/>
        <a:p>
          <a:endParaRPr lang="en-US"/>
        </a:p>
      </dgm:t>
    </dgm:pt>
    <dgm:pt modelId="{7E3922DB-3B96-42D8-B062-644526200A36}" type="sibTrans" cxnId="{CC65C209-6081-415D-B6E3-96B60F073F2C}">
      <dgm:prSet/>
      <dgm:spPr/>
      <dgm:t>
        <a:bodyPr/>
        <a:lstStyle/>
        <a:p>
          <a:endParaRPr lang="en-US"/>
        </a:p>
      </dgm:t>
    </dgm:pt>
    <dgm:pt modelId="{55B5120C-FCD3-4F99-8A75-57F33AED7B5C}">
      <dgm:prSet phldrT="[Text]"/>
      <dgm:spPr>
        <a:solidFill>
          <a:srgbClr val="00616C"/>
        </a:solidFill>
        <a:ln>
          <a:noFill/>
        </a:ln>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Restate</a:t>
          </a:r>
        </a:p>
      </dgm:t>
    </dgm:pt>
    <dgm:pt modelId="{042DAA5D-1C4F-4A56-99FF-76229552AA82}" type="parTrans" cxnId="{F9C8F479-929E-42FD-84A6-0591CE911DAE}">
      <dgm:prSet/>
      <dgm:spPr/>
      <dgm:t>
        <a:bodyPr/>
        <a:lstStyle/>
        <a:p>
          <a:endParaRPr lang="en-US"/>
        </a:p>
      </dgm:t>
    </dgm:pt>
    <dgm:pt modelId="{640B423D-774F-4AAC-A3D1-E9145288E8F7}" type="sibTrans" cxnId="{F9C8F479-929E-42FD-84A6-0591CE911DAE}">
      <dgm:prSet/>
      <dgm:spPr/>
      <dgm:t>
        <a:bodyPr/>
        <a:lstStyle/>
        <a:p>
          <a:endParaRPr lang="en-US"/>
        </a:p>
      </dgm:t>
    </dgm:pt>
    <dgm:pt modelId="{DD4D4104-C226-413E-B2D5-64BF8792D164}">
      <dgm:prSet phldrT="[Text]" custT="1"/>
      <dgm:spPr/>
      <dgm:t>
        <a:bodyPr/>
        <a:lstStyle/>
        <a:p>
          <a:pPr marL="171450" lvl="1" indent="-171450" algn="l" defTabSz="755650">
            <a:lnSpc>
              <a:spcPct val="90000"/>
            </a:lnSpc>
            <a:spcBef>
              <a:spcPct val="0"/>
            </a:spcBef>
            <a:spcAft>
              <a:spcPct val="15000"/>
            </a:spcAft>
            <a:buChar char="•"/>
          </a:pPr>
          <a:r>
            <a:rPr lang="en-US" sz="1700" kern="1200" dirty="0" err="1">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Summarise</a:t>
          </a: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 the same budget total, according to inputs (harmonized INPAS headings)</a:t>
          </a:r>
        </a:p>
      </dgm:t>
    </dgm:pt>
    <dgm:pt modelId="{0CB65DE6-F228-41ED-B50E-92524DC8A74C}" type="parTrans" cxnId="{CC51C1F1-DB51-4958-8C85-42F01A349E32}">
      <dgm:prSet/>
      <dgm:spPr/>
      <dgm:t>
        <a:bodyPr/>
        <a:lstStyle/>
        <a:p>
          <a:endParaRPr lang="en-US"/>
        </a:p>
      </dgm:t>
    </dgm:pt>
    <dgm:pt modelId="{32226D5A-E09A-4877-89EC-364AD6DA1C99}" type="sibTrans" cxnId="{CC51C1F1-DB51-4958-8C85-42F01A349E32}">
      <dgm:prSet/>
      <dgm:spPr/>
      <dgm:t>
        <a:bodyPr/>
        <a:lstStyle/>
        <a:p>
          <a:endParaRPr lang="en-US"/>
        </a:p>
      </dgm:t>
    </dgm:pt>
    <dgm:pt modelId="{822D3386-41E5-4CDE-AE6A-D9480AB2232C}">
      <dgm:prSet phldrT="[Text]" custT="1"/>
      <dgm:spPr/>
      <dgm:t>
        <a:bodyPr/>
        <a:lstStyle/>
        <a:p>
          <a:pPr marL="171450" lvl="1" indent="-171450" algn="l" defTabSz="755650">
            <a:lnSpc>
              <a:spcPct val="90000"/>
            </a:lnSpc>
            <a:spcBef>
              <a:spcPct val="0"/>
            </a:spcBef>
            <a:spcAft>
              <a:spcPct val="15000"/>
            </a:spcAft>
            <a:buChar char="•"/>
          </a:pP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Add support costs associated with project delivery</a:t>
          </a:r>
        </a:p>
      </dgm:t>
    </dgm:pt>
    <dgm:pt modelId="{90E16F37-A93B-4676-9F0F-D7EC989937B3}" type="parTrans" cxnId="{F4DA5971-49AC-4D1F-9E37-0BF1F0B31D90}">
      <dgm:prSet/>
      <dgm:spPr/>
      <dgm:t>
        <a:bodyPr/>
        <a:lstStyle/>
        <a:p>
          <a:endParaRPr lang="en-US"/>
        </a:p>
      </dgm:t>
    </dgm:pt>
    <dgm:pt modelId="{7934D814-072C-45C6-B31B-24A93CF09621}" type="sibTrans" cxnId="{F4DA5971-49AC-4D1F-9E37-0BF1F0B31D90}">
      <dgm:prSet/>
      <dgm:spPr/>
      <dgm:t>
        <a:bodyPr/>
        <a:lstStyle/>
        <a:p>
          <a:endParaRPr lang="en-US"/>
        </a:p>
      </dgm:t>
    </dgm:pt>
    <dgm:pt modelId="{4973FDD0-147D-4BD8-B0EA-1229EB931924}">
      <dgm:prSet phldrT="[Text]"/>
      <dgm:spPr>
        <a:solidFill>
          <a:srgbClr val="00616C"/>
        </a:solidFill>
        <a:ln>
          <a:noFill/>
        </a:ln>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Inputs</a:t>
          </a:r>
        </a:p>
      </dgm:t>
    </dgm:pt>
    <dgm:pt modelId="{1D01BDE2-9ED3-4693-B22E-040261869F4A}" type="parTrans" cxnId="{ED31343C-AF03-4B0A-BE4C-7CDABE0FB4D2}">
      <dgm:prSet/>
      <dgm:spPr/>
      <dgm:t>
        <a:bodyPr/>
        <a:lstStyle/>
        <a:p>
          <a:endParaRPr lang="en-US"/>
        </a:p>
      </dgm:t>
    </dgm:pt>
    <dgm:pt modelId="{3955696C-03F9-4ABF-ACD3-7DAAAB5AF44E}" type="sibTrans" cxnId="{ED31343C-AF03-4B0A-BE4C-7CDABE0FB4D2}">
      <dgm:prSet/>
      <dgm:spPr/>
      <dgm:t>
        <a:bodyPr/>
        <a:lstStyle/>
        <a:p>
          <a:endParaRPr lang="en-US"/>
        </a:p>
      </dgm:t>
    </dgm:pt>
    <dgm:pt modelId="{F544A353-2C08-4B17-9AFC-5D834D1F162A}">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Use input basis for chart of accounts, primary expenses tracking and analysis </a:t>
          </a:r>
          <a:endParaRPr lang="en-US" dirty="0"/>
        </a:p>
      </dgm:t>
    </dgm:pt>
    <dgm:pt modelId="{BD8FF7B2-32CC-48D3-8FBC-6FFDA4302495}" type="parTrans" cxnId="{460831ED-7D38-4302-B2EB-24239356C484}">
      <dgm:prSet/>
      <dgm:spPr/>
      <dgm:t>
        <a:bodyPr/>
        <a:lstStyle/>
        <a:p>
          <a:endParaRPr lang="en-US"/>
        </a:p>
      </dgm:t>
    </dgm:pt>
    <dgm:pt modelId="{6267D553-B6F4-4F3A-8919-142009ACAF02}" type="sibTrans" cxnId="{460831ED-7D38-4302-B2EB-24239356C484}">
      <dgm:prSet/>
      <dgm:spPr/>
      <dgm:t>
        <a:bodyPr/>
        <a:lstStyle/>
        <a:p>
          <a:endParaRPr lang="en-US"/>
        </a:p>
      </dgm:t>
    </dgm:pt>
    <dgm:pt modelId="{C04E1BFB-50F2-4AC9-874F-2A1872405CB1}">
      <dgm:prSet phldrT="[Text]"/>
      <dgm:spPr>
        <a:solidFill>
          <a:srgbClr val="00616C"/>
        </a:solidFill>
        <a:ln>
          <a:noFill/>
        </a:ln>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Report</a:t>
          </a:r>
        </a:p>
      </dgm:t>
    </dgm:pt>
    <dgm:pt modelId="{066CD68F-0827-4F62-A18F-C30C811C7657}" type="parTrans" cxnId="{D410DAF4-E42C-462F-82EF-161CA904AE0F}">
      <dgm:prSet/>
      <dgm:spPr/>
      <dgm:t>
        <a:bodyPr/>
        <a:lstStyle/>
        <a:p>
          <a:endParaRPr lang="en-US"/>
        </a:p>
      </dgm:t>
    </dgm:pt>
    <dgm:pt modelId="{3F010484-7172-48C1-8878-3D2969DA4A6D}" type="sibTrans" cxnId="{D410DAF4-E42C-462F-82EF-161CA904AE0F}">
      <dgm:prSet/>
      <dgm:spPr/>
      <dgm:t>
        <a:bodyPr/>
        <a:lstStyle/>
        <a:p>
          <a:endParaRPr lang="en-US"/>
        </a:p>
      </dgm:t>
    </dgm:pt>
    <dgm:pt modelId="{D0B7437B-C4AB-4790-8E12-ABAB25BC4A69}">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Use activity basis for additional disclosures and tracking progress against targets. </a:t>
          </a:r>
          <a:endParaRPr lang="en-US" dirty="0"/>
        </a:p>
      </dgm:t>
    </dgm:pt>
    <dgm:pt modelId="{DA98692F-DC4F-4DEE-B4E2-8B2BF564EEF7}" type="parTrans" cxnId="{A34C136D-3CC8-4AA1-8569-0C09F49C8FE9}">
      <dgm:prSet/>
      <dgm:spPr/>
      <dgm:t>
        <a:bodyPr/>
        <a:lstStyle/>
        <a:p>
          <a:endParaRPr lang="en-US"/>
        </a:p>
      </dgm:t>
    </dgm:pt>
    <dgm:pt modelId="{09016120-0E34-40F7-8208-E348710FF263}" type="sibTrans" cxnId="{A34C136D-3CC8-4AA1-8569-0C09F49C8FE9}">
      <dgm:prSet/>
      <dgm:spPr/>
      <dgm:t>
        <a:bodyPr/>
        <a:lstStyle/>
        <a:p>
          <a:endParaRPr lang="en-US"/>
        </a:p>
      </dgm:t>
    </dgm:pt>
    <dgm:pt modelId="{CCF0E2DA-C73E-48E7-AA76-A84F5F875884}">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Also for </a:t>
          </a:r>
          <a:r>
            <a:rPr lang="en-US" dirty="0" err="1">
              <a:latin typeface="Open Sans" panose="020B0606030504020204" pitchFamily="34" charset="0"/>
              <a:ea typeface="Open Sans" panose="020B0606030504020204" pitchFamily="34" charset="0"/>
              <a:cs typeface="Open Sans" panose="020B0606030504020204" pitchFamily="34" charset="0"/>
            </a:rPr>
            <a:t>harmonised</a:t>
          </a:r>
          <a:r>
            <a:rPr lang="en-US" dirty="0">
              <a:latin typeface="Open Sans" panose="020B0606030504020204" pitchFamily="34" charset="0"/>
              <a:ea typeface="Open Sans" panose="020B0606030504020204" pitchFamily="34" charset="0"/>
              <a:cs typeface="Open Sans" panose="020B0606030504020204" pitchFamily="34" charset="0"/>
            </a:rPr>
            <a:t> grant report &amp; audit assurance</a:t>
          </a:r>
          <a:endParaRPr lang="en-US" dirty="0"/>
        </a:p>
      </dgm:t>
    </dgm:pt>
    <dgm:pt modelId="{87BA123D-9B3E-4C1F-AC5D-31817E161CF7}" type="parTrans" cxnId="{A57C81A8-B2B9-4368-8EE9-2F3CF84539C1}">
      <dgm:prSet/>
      <dgm:spPr/>
      <dgm:t>
        <a:bodyPr/>
        <a:lstStyle/>
        <a:p>
          <a:endParaRPr lang="en-US"/>
        </a:p>
      </dgm:t>
    </dgm:pt>
    <dgm:pt modelId="{E39C5BE6-AE09-41ED-83EB-895ED93A3025}" type="sibTrans" cxnId="{A57C81A8-B2B9-4368-8EE9-2F3CF84539C1}">
      <dgm:prSet/>
      <dgm:spPr/>
      <dgm:t>
        <a:bodyPr/>
        <a:lstStyle/>
        <a:p>
          <a:endParaRPr lang="en-US"/>
        </a:p>
      </dgm:t>
    </dgm:pt>
    <dgm:pt modelId="{30F23C3E-06E4-4CCA-B50B-EC3AFF00CAD8}" type="pres">
      <dgm:prSet presAssocID="{AA58D636-8D6F-45A3-A971-DF14B32AE9B1}" presName="linearFlow" presStyleCnt="0">
        <dgm:presLayoutVars>
          <dgm:dir/>
          <dgm:animLvl val="lvl"/>
          <dgm:resizeHandles val="exact"/>
        </dgm:presLayoutVars>
      </dgm:prSet>
      <dgm:spPr/>
    </dgm:pt>
    <dgm:pt modelId="{3A9A10A2-6FD6-431C-BC99-D97387CF815A}" type="pres">
      <dgm:prSet presAssocID="{61BBF553-C976-4158-B035-D5CED9AB7F31}" presName="composite" presStyleCnt="0"/>
      <dgm:spPr/>
    </dgm:pt>
    <dgm:pt modelId="{4EC1F729-5BFC-4757-8230-4894F7DDDA76}" type="pres">
      <dgm:prSet presAssocID="{61BBF553-C976-4158-B035-D5CED9AB7F31}" presName="parentText" presStyleLbl="alignNode1" presStyleIdx="0" presStyleCnt="4">
        <dgm:presLayoutVars>
          <dgm:chMax val="1"/>
          <dgm:bulletEnabled val="1"/>
        </dgm:presLayoutVars>
      </dgm:prSet>
      <dgm:spPr/>
    </dgm:pt>
    <dgm:pt modelId="{43A5E5DE-1AF7-4497-98CD-950560DE8674}" type="pres">
      <dgm:prSet presAssocID="{61BBF553-C976-4158-B035-D5CED9AB7F31}" presName="descendantText" presStyleLbl="alignAcc1" presStyleIdx="0" presStyleCnt="4">
        <dgm:presLayoutVars>
          <dgm:bulletEnabled val="1"/>
        </dgm:presLayoutVars>
      </dgm:prSet>
      <dgm:spPr/>
    </dgm:pt>
    <dgm:pt modelId="{4021A61A-5B32-45EA-92D9-1C18F504642D}" type="pres">
      <dgm:prSet presAssocID="{8195E10A-26FD-42C5-82B0-D9CEB52BCA26}" presName="sp" presStyleCnt="0"/>
      <dgm:spPr/>
    </dgm:pt>
    <dgm:pt modelId="{C3FF9126-204C-4D6C-BF63-B3AF06131865}" type="pres">
      <dgm:prSet presAssocID="{55B5120C-FCD3-4F99-8A75-57F33AED7B5C}" presName="composite" presStyleCnt="0"/>
      <dgm:spPr/>
    </dgm:pt>
    <dgm:pt modelId="{A9DD1AFB-9744-4644-9A6C-4D3A69320EA4}" type="pres">
      <dgm:prSet presAssocID="{55B5120C-FCD3-4F99-8A75-57F33AED7B5C}" presName="parentText" presStyleLbl="alignNode1" presStyleIdx="1" presStyleCnt="4">
        <dgm:presLayoutVars>
          <dgm:chMax val="1"/>
          <dgm:bulletEnabled val="1"/>
        </dgm:presLayoutVars>
      </dgm:prSet>
      <dgm:spPr/>
    </dgm:pt>
    <dgm:pt modelId="{B3A6967F-72CA-416A-A8E1-214C4DF0C386}" type="pres">
      <dgm:prSet presAssocID="{55B5120C-FCD3-4F99-8A75-57F33AED7B5C}" presName="descendantText" presStyleLbl="alignAcc1" presStyleIdx="1" presStyleCnt="4">
        <dgm:presLayoutVars>
          <dgm:bulletEnabled val="1"/>
        </dgm:presLayoutVars>
      </dgm:prSet>
      <dgm:spPr/>
    </dgm:pt>
    <dgm:pt modelId="{F25ABAC2-FF86-4251-9BB7-405A8351BC4C}" type="pres">
      <dgm:prSet presAssocID="{640B423D-774F-4AAC-A3D1-E9145288E8F7}" presName="sp" presStyleCnt="0"/>
      <dgm:spPr/>
    </dgm:pt>
    <dgm:pt modelId="{2565B34A-528A-4A6F-B520-FDA942909A03}" type="pres">
      <dgm:prSet presAssocID="{4973FDD0-147D-4BD8-B0EA-1229EB931924}" presName="composite" presStyleCnt="0"/>
      <dgm:spPr/>
    </dgm:pt>
    <dgm:pt modelId="{3E2AB95A-8545-4205-8279-113C02BF03A4}" type="pres">
      <dgm:prSet presAssocID="{4973FDD0-147D-4BD8-B0EA-1229EB931924}" presName="parentText" presStyleLbl="alignNode1" presStyleIdx="2" presStyleCnt="4">
        <dgm:presLayoutVars>
          <dgm:chMax val="1"/>
          <dgm:bulletEnabled val="1"/>
        </dgm:presLayoutVars>
      </dgm:prSet>
      <dgm:spPr/>
    </dgm:pt>
    <dgm:pt modelId="{11939666-109D-43B8-A6BE-4F4EF76840E2}" type="pres">
      <dgm:prSet presAssocID="{4973FDD0-147D-4BD8-B0EA-1229EB931924}" presName="descendantText" presStyleLbl="alignAcc1" presStyleIdx="2" presStyleCnt="4">
        <dgm:presLayoutVars>
          <dgm:bulletEnabled val="1"/>
        </dgm:presLayoutVars>
      </dgm:prSet>
      <dgm:spPr/>
    </dgm:pt>
    <dgm:pt modelId="{5622A84C-8575-4F3F-B3AF-6381E07AC3A5}" type="pres">
      <dgm:prSet presAssocID="{3955696C-03F9-4ABF-ACD3-7DAAAB5AF44E}" presName="sp" presStyleCnt="0"/>
      <dgm:spPr/>
    </dgm:pt>
    <dgm:pt modelId="{2F9ED597-F9E0-4E96-85DE-5E7D620DC7B2}" type="pres">
      <dgm:prSet presAssocID="{C04E1BFB-50F2-4AC9-874F-2A1872405CB1}" presName="composite" presStyleCnt="0"/>
      <dgm:spPr/>
    </dgm:pt>
    <dgm:pt modelId="{4D3CCC83-9C78-4747-BA8C-F685700B8D3F}" type="pres">
      <dgm:prSet presAssocID="{C04E1BFB-50F2-4AC9-874F-2A1872405CB1}" presName="parentText" presStyleLbl="alignNode1" presStyleIdx="3" presStyleCnt="4">
        <dgm:presLayoutVars>
          <dgm:chMax val="1"/>
          <dgm:bulletEnabled val="1"/>
        </dgm:presLayoutVars>
      </dgm:prSet>
      <dgm:spPr/>
    </dgm:pt>
    <dgm:pt modelId="{65D8D3F2-82CF-424F-AFFF-004FF84FD51E}" type="pres">
      <dgm:prSet presAssocID="{C04E1BFB-50F2-4AC9-874F-2A1872405CB1}" presName="descendantText" presStyleLbl="alignAcc1" presStyleIdx="3" presStyleCnt="4" custLinFactNeighborX="0" custLinFactNeighborY="-1827">
        <dgm:presLayoutVars>
          <dgm:bulletEnabled val="1"/>
        </dgm:presLayoutVars>
      </dgm:prSet>
      <dgm:spPr/>
    </dgm:pt>
  </dgm:ptLst>
  <dgm:cxnLst>
    <dgm:cxn modelId="{F43A5700-0264-40C3-A627-D27C5087ABEE}" type="presOf" srcId="{55B5120C-FCD3-4F99-8A75-57F33AED7B5C}" destId="{A9DD1AFB-9744-4644-9A6C-4D3A69320EA4}" srcOrd="0" destOrd="0" presId="urn:microsoft.com/office/officeart/2005/8/layout/chevron2"/>
    <dgm:cxn modelId="{CC65C209-6081-415D-B6E3-96B60F073F2C}" srcId="{61BBF553-C976-4158-B035-D5CED9AB7F31}" destId="{434363B5-28D5-4452-8F0C-2075C88001D1}" srcOrd="1" destOrd="0" parTransId="{1744E6CD-100A-4426-9EA5-C2B540D75488}" sibTransId="{7E3922DB-3B96-42D8-B062-644526200A36}"/>
    <dgm:cxn modelId="{90EC221C-431C-4751-BE5D-16DBA7FEB867}" type="presOf" srcId="{C04E1BFB-50F2-4AC9-874F-2A1872405CB1}" destId="{4D3CCC83-9C78-4747-BA8C-F685700B8D3F}" srcOrd="0" destOrd="0" presId="urn:microsoft.com/office/officeart/2005/8/layout/chevron2"/>
    <dgm:cxn modelId="{E05B952B-698A-467A-B02F-BABC97829EC2}" type="presOf" srcId="{4973FDD0-147D-4BD8-B0EA-1229EB931924}" destId="{3E2AB95A-8545-4205-8279-113C02BF03A4}" srcOrd="0" destOrd="0" presId="urn:microsoft.com/office/officeart/2005/8/layout/chevron2"/>
    <dgm:cxn modelId="{0A3AC02D-79FC-475B-BD0D-E1285C70A7DA}" type="presOf" srcId="{61BBF553-C976-4158-B035-D5CED9AB7F31}" destId="{4EC1F729-5BFC-4757-8230-4894F7DDDA76}" srcOrd="0" destOrd="0" presId="urn:microsoft.com/office/officeart/2005/8/layout/chevron2"/>
    <dgm:cxn modelId="{F479C230-06E2-49FF-A4F5-FE5A57DD5FAA}" srcId="{61BBF553-C976-4158-B035-D5CED9AB7F31}" destId="{6E1B0FEE-8984-46B5-A2FC-C8B9C2E91BDF}" srcOrd="0" destOrd="0" parTransId="{64656439-3AFF-4395-9525-9B249767A8F4}" sibTransId="{B7A5D762-5153-465D-83EA-61FCC17D1D2E}"/>
    <dgm:cxn modelId="{ED31343C-AF03-4B0A-BE4C-7CDABE0FB4D2}" srcId="{AA58D636-8D6F-45A3-A971-DF14B32AE9B1}" destId="{4973FDD0-147D-4BD8-B0EA-1229EB931924}" srcOrd="2" destOrd="0" parTransId="{1D01BDE2-9ED3-4693-B22E-040261869F4A}" sibTransId="{3955696C-03F9-4ABF-ACD3-7DAAAB5AF44E}"/>
    <dgm:cxn modelId="{940F9B3C-0A4E-40EC-8F53-AB0D776CB2B5}" type="presOf" srcId="{DD4D4104-C226-413E-B2D5-64BF8792D164}" destId="{B3A6967F-72CA-416A-A8E1-214C4DF0C386}" srcOrd="0" destOrd="0" presId="urn:microsoft.com/office/officeart/2005/8/layout/chevron2"/>
    <dgm:cxn modelId="{72A66A5C-2E45-440D-87DD-C9D9A4B0202E}" srcId="{AA58D636-8D6F-45A3-A971-DF14B32AE9B1}" destId="{61BBF553-C976-4158-B035-D5CED9AB7F31}" srcOrd="0" destOrd="0" parTransId="{F6AA458A-4651-4CE9-9961-9950C0A6754D}" sibTransId="{8195E10A-26FD-42C5-82B0-D9CEB52BCA26}"/>
    <dgm:cxn modelId="{8D3AB76B-1F8E-4194-A3A5-376375B136A1}" type="presOf" srcId="{F544A353-2C08-4B17-9AFC-5D834D1F162A}" destId="{11939666-109D-43B8-A6BE-4F4EF76840E2}" srcOrd="0" destOrd="0" presId="urn:microsoft.com/office/officeart/2005/8/layout/chevron2"/>
    <dgm:cxn modelId="{A34C136D-3CC8-4AA1-8569-0C09F49C8FE9}" srcId="{C04E1BFB-50F2-4AC9-874F-2A1872405CB1}" destId="{D0B7437B-C4AB-4790-8E12-ABAB25BC4A69}" srcOrd="0" destOrd="0" parTransId="{DA98692F-DC4F-4DEE-B4E2-8B2BF564EEF7}" sibTransId="{09016120-0E34-40F7-8208-E348710FF263}"/>
    <dgm:cxn modelId="{F4DA5971-49AC-4D1F-9E37-0BF1F0B31D90}" srcId="{55B5120C-FCD3-4F99-8A75-57F33AED7B5C}" destId="{822D3386-41E5-4CDE-AE6A-D9480AB2232C}" srcOrd="1" destOrd="0" parTransId="{90E16F37-A93B-4676-9F0F-D7EC989937B3}" sibTransId="{7934D814-072C-45C6-B31B-24A93CF09621}"/>
    <dgm:cxn modelId="{F9C8F479-929E-42FD-84A6-0591CE911DAE}" srcId="{AA58D636-8D6F-45A3-A971-DF14B32AE9B1}" destId="{55B5120C-FCD3-4F99-8A75-57F33AED7B5C}" srcOrd="1" destOrd="0" parTransId="{042DAA5D-1C4F-4A56-99FF-76229552AA82}" sibTransId="{640B423D-774F-4AAC-A3D1-E9145288E8F7}"/>
    <dgm:cxn modelId="{92A56C7D-2C19-4172-8E54-B80ECEBCC6AA}" type="presOf" srcId="{CCF0E2DA-C73E-48E7-AA76-A84F5F875884}" destId="{11939666-109D-43B8-A6BE-4F4EF76840E2}" srcOrd="0" destOrd="1" presId="urn:microsoft.com/office/officeart/2005/8/layout/chevron2"/>
    <dgm:cxn modelId="{A0ED1E89-242C-47CF-A490-53F3A4BF21D5}" type="presOf" srcId="{D0B7437B-C4AB-4790-8E12-ABAB25BC4A69}" destId="{65D8D3F2-82CF-424F-AFFF-004FF84FD51E}" srcOrd="0" destOrd="0" presId="urn:microsoft.com/office/officeart/2005/8/layout/chevron2"/>
    <dgm:cxn modelId="{7BDEF095-5AAC-4598-853D-124E280E5414}" type="presOf" srcId="{434363B5-28D5-4452-8F0C-2075C88001D1}" destId="{43A5E5DE-1AF7-4497-98CD-950560DE8674}" srcOrd="0" destOrd="1" presId="urn:microsoft.com/office/officeart/2005/8/layout/chevron2"/>
    <dgm:cxn modelId="{A57C81A8-B2B9-4368-8EE9-2F3CF84539C1}" srcId="{4973FDD0-147D-4BD8-B0EA-1229EB931924}" destId="{CCF0E2DA-C73E-48E7-AA76-A84F5F875884}" srcOrd="1" destOrd="0" parTransId="{87BA123D-9B3E-4C1F-AC5D-31817E161CF7}" sibTransId="{E39C5BE6-AE09-41ED-83EB-895ED93A3025}"/>
    <dgm:cxn modelId="{BB0DBAD2-8049-4D6D-BCDB-85E568147490}" type="presOf" srcId="{822D3386-41E5-4CDE-AE6A-D9480AB2232C}" destId="{B3A6967F-72CA-416A-A8E1-214C4DF0C386}" srcOrd="0" destOrd="1" presId="urn:microsoft.com/office/officeart/2005/8/layout/chevron2"/>
    <dgm:cxn modelId="{460831ED-7D38-4302-B2EB-24239356C484}" srcId="{4973FDD0-147D-4BD8-B0EA-1229EB931924}" destId="{F544A353-2C08-4B17-9AFC-5D834D1F162A}" srcOrd="0" destOrd="0" parTransId="{BD8FF7B2-32CC-48D3-8FBC-6FFDA4302495}" sibTransId="{6267D553-B6F4-4F3A-8919-142009ACAF02}"/>
    <dgm:cxn modelId="{F8664FEF-98A6-4596-A053-F6B43031C022}" type="presOf" srcId="{AA58D636-8D6F-45A3-A971-DF14B32AE9B1}" destId="{30F23C3E-06E4-4CCA-B50B-EC3AFF00CAD8}" srcOrd="0" destOrd="0" presId="urn:microsoft.com/office/officeart/2005/8/layout/chevron2"/>
    <dgm:cxn modelId="{CC51C1F1-DB51-4958-8C85-42F01A349E32}" srcId="{55B5120C-FCD3-4F99-8A75-57F33AED7B5C}" destId="{DD4D4104-C226-413E-B2D5-64BF8792D164}" srcOrd="0" destOrd="0" parTransId="{0CB65DE6-F228-41ED-B50E-92524DC8A74C}" sibTransId="{32226D5A-E09A-4877-89EC-364AD6DA1C99}"/>
    <dgm:cxn modelId="{D410DAF4-E42C-462F-82EF-161CA904AE0F}" srcId="{AA58D636-8D6F-45A3-A971-DF14B32AE9B1}" destId="{C04E1BFB-50F2-4AC9-874F-2A1872405CB1}" srcOrd="3" destOrd="0" parTransId="{066CD68F-0827-4F62-A18F-C30C811C7657}" sibTransId="{3F010484-7172-48C1-8878-3D2969DA4A6D}"/>
    <dgm:cxn modelId="{5EA217F9-A306-4DE0-9806-7C1BCE5BE7F7}" type="presOf" srcId="{6E1B0FEE-8984-46B5-A2FC-C8B9C2E91BDF}" destId="{43A5E5DE-1AF7-4497-98CD-950560DE8674}" srcOrd="0" destOrd="0" presId="urn:microsoft.com/office/officeart/2005/8/layout/chevron2"/>
    <dgm:cxn modelId="{62D3AFA7-2E5F-46C3-A34E-9AD003798A2A}" type="presParOf" srcId="{30F23C3E-06E4-4CCA-B50B-EC3AFF00CAD8}" destId="{3A9A10A2-6FD6-431C-BC99-D97387CF815A}" srcOrd="0" destOrd="0" presId="urn:microsoft.com/office/officeart/2005/8/layout/chevron2"/>
    <dgm:cxn modelId="{DE3D120F-E45D-4191-A6F3-A513B0171B3E}" type="presParOf" srcId="{3A9A10A2-6FD6-431C-BC99-D97387CF815A}" destId="{4EC1F729-5BFC-4757-8230-4894F7DDDA76}" srcOrd="0" destOrd="0" presId="urn:microsoft.com/office/officeart/2005/8/layout/chevron2"/>
    <dgm:cxn modelId="{A6269EA0-2F59-4854-B69C-1B513CFA1558}" type="presParOf" srcId="{3A9A10A2-6FD6-431C-BC99-D97387CF815A}" destId="{43A5E5DE-1AF7-4497-98CD-950560DE8674}" srcOrd="1" destOrd="0" presId="urn:microsoft.com/office/officeart/2005/8/layout/chevron2"/>
    <dgm:cxn modelId="{97D263C2-3405-47E7-862B-9C3891F940DF}" type="presParOf" srcId="{30F23C3E-06E4-4CCA-B50B-EC3AFF00CAD8}" destId="{4021A61A-5B32-45EA-92D9-1C18F504642D}" srcOrd="1" destOrd="0" presId="urn:microsoft.com/office/officeart/2005/8/layout/chevron2"/>
    <dgm:cxn modelId="{5B6A4D7F-94D8-4BDD-A58B-AE261AE50597}" type="presParOf" srcId="{30F23C3E-06E4-4CCA-B50B-EC3AFF00CAD8}" destId="{C3FF9126-204C-4D6C-BF63-B3AF06131865}" srcOrd="2" destOrd="0" presId="urn:microsoft.com/office/officeart/2005/8/layout/chevron2"/>
    <dgm:cxn modelId="{3ACB4451-D445-4F7F-AF97-3107A77D56AD}" type="presParOf" srcId="{C3FF9126-204C-4D6C-BF63-B3AF06131865}" destId="{A9DD1AFB-9744-4644-9A6C-4D3A69320EA4}" srcOrd="0" destOrd="0" presId="urn:microsoft.com/office/officeart/2005/8/layout/chevron2"/>
    <dgm:cxn modelId="{87C1932D-31CE-43D9-9F0D-EF02FC65CA45}" type="presParOf" srcId="{C3FF9126-204C-4D6C-BF63-B3AF06131865}" destId="{B3A6967F-72CA-416A-A8E1-214C4DF0C386}" srcOrd="1" destOrd="0" presId="urn:microsoft.com/office/officeart/2005/8/layout/chevron2"/>
    <dgm:cxn modelId="{FF7DD490-8DAB-4077-AF43-0BE22FDC987A}" type="presParOf" srcId="{30F23C3E-06E4-4CCA-B50B-EC3AFF00CAD8}" destId="{F25ABAC2-FF86-4251-9BB7-405A8351BC4C}" srcOrd="3" destOrd="0" presId="urn:microsoft.com/office/officeart/2005/8/layout/chevron2"/>
    <dgm:cxn modelId="{CD56E16E-7D68-484E-90A7-39C595D7FE3C}" type="presParOf" srcId="{30F23C3E-06E4-4CCA-B50B-EC3AFF00CAD8}" destId="{2565B34A-528A-4A6F-B520-FDA942909A03}" srcOrd="4" destOrd="0" presId="urn:microsoft.com/office/officeart/2005/8/layout/chevron2"/>
    <dgm:cxn modelId="{0B4B2A99-6AB0-4DDD-B4F6-CBC343F57FE1}" type="presParOf" srcId="{2565B34A-528A-4A6F-B520-FDA942909A03}" destId="{3E2AB95A-8545-4205-8279-113C02BF03A4}" srcOrd="0" destOrd="0" presId="urn:microsoft.com/office/officeart/2005/8/layout/chevron2"/>
    <dgm:cxn modelId="{EDDF6F9D-B232-4ABC-8207-9AB5E7D1F652}" type="presParOf" srcId="{2565B34A-528A-4A6F-B520-FDA942909A03}" destId="{11939666-109D-43B8-A6BE-4F4EF76840E2}" srcOrd="1" destOrd="0" presId="urn:microsoft.com/office/officeart/2005/8/layout/chevron2"/>
    <dgm:cxn modelId="{8795B6B5-FDC6-4E80-BEC8-28E09DA88579}" type="presParOf" srcId="{30F23C3E-06E4-4CCA-B50B-EC3AFF00CAD8}" destId="{5622A84C-8575-4F3F-B3AF-6381E07AC3A5}" srcOrd="5" destOrd="0" presId="urn:microsoft.com/office/officeart/2005/8/layout/chevron2"/>
    <dgm:cxn modelId="{FBC9E58D-3F55-413F-A634-7D7EB503EAB5}" type="presParOf" srcId="{30F23C3E-06E4-4CCA-B50B-EC3AFF00CAD8}" destId="{2F9ED597-F9E0-4E96-85DE-5E7D620DC7B2}" srcOrd="6" destOrd="0" presId="urn:microsoft.com/office/officeart/2005/8/layout/chevron2"/>
    <dgm:cxn modelId="{C38B51B6-2B96-4CD7-AFC9-F6B48176E8EA}" type="presParOf" srcId="{2F9ED597-F9E0-4E96-85DE-5E7D620DC7B2}" destId="{4D3CCC83-9C78-4747-BA8C-F685700B8D3F}" srcOrd="0" destOrd="0" presId="urn:microsoft.com/office/officeart/2005/8/layout/chevron2"/>
    <dgm:cxn modelId="{558E1C2C-96BD-453F-A525-A46ACCEBCCFD}" type="presParOf" srcId="{2F9ED597-F9E0-4E96-85DE-5E7D620DC7B2}" destId="{65D8D3F2-82CF-424F-AFFF-004FF84FD51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17FA00-475A-4BC4-A7DE-1492468CE5F6}" type="doc">
      <dgm:prSet loTypeId="urn:microsoft.com/office/officeart/2005/8/layout/rings+Icon" loCatId="relationship" qsTypeId="urn:microsoft.com/office/officeart/2005/8/quickstyle/simple2" qsCatId="simple" csTypeId="urn:microsoft.com/office/officeart/2005/8/colors/accent1_2" csCatId="accent1" phldr="1"/>
      <dgm:spPr/>
    </dgm:pt>
    <dgm:pt modelId="{F4634607-FBE1-493A-AA6E-7179B5189063}">
      <dgm:prSet phldrT="[Text]"/>
      <dgm:spPr>
        <a:solidFill>
          <a:srgbClr val="8DCFD6">
            <a:alpha val="50000"/>
          </a:srgbClr>
        </a:solidFill>
      </dgm:spPr>
      <dgm:t>
        <a:bodyPr/>
        <a:lstStyle/>
        <a:p>
          <a:r>
            <a:rPr lang="en-US" dirty="0"/>
            <a:t>Recognition (timing) </a:t>
          </a:r>
        </a:p>
      </dgm:t>
    </dgm:pt>
    <dgm:pt modelId="{20A04708-4D27-49F1-8975-C7B0907A282E}" type="parTrans" cxnId="{DF803020-657E-45AC-80C0-18F545EEEC8B}">
      <dgm:prSet/>
      <dgm:spPr/>
      <dgm:t>
        <a:bodyPr/>
        <a:lstStyle/>
        <a:p>
          <a:endParaRPr lang="en-US"/>
        </a:p>
      </dgm:t>
    </dgm:pt>
    <dgm:pt modelId="{F0B96FCB-2844-4C87-B21E-44C29DBB5B35}" type="sibTrans" cxnId="{DF803020-657E-45AC-80C0-18F545EEEC8B}">
      <dgm:prSet/>
      <dgm:spPr/>
      <dgm:t>
        <a:bodyPr/>
        <a:lstStyle/>
        <a:p>
          <a:endParaRPr lang="en-US"/>
        </a:p>
      </dgm:t>
    </dgm:pt>
    <dgm:pt modelId="{33934B8A-1122-442C-A7AE-F70B86D6A0D8}">
      <dgm:prSet phldrT="[Text]"/>
      <dgm:spPr>
        <a:solidFill>
          <a:srgbClr val="92D050">
            <a:alpha val="50000"/>
          </a:srgbClr>
        </a:solidFill>
      </dgm:spPr>
      <dgm:t>
        <a:bodyPr/>
        <a:lstStyle/>
        <a:p>
          <a:r>
            <a:rPr lang="en-US" dirty="0"/>
            <a:t>Consistent with INPAS</a:t>
          </a:r>
        </a:p>
      </dgm:t>
    </dgm:pt>
    <dgm:pt modelId="{24A0D5A6-2B31-4AAD-A8DD-A79BECB0B322}" type="parTrans" cxnId="{E0BE6995-01C1-4BDE-8AD0-E825BE695C9D}">
      <dgm:prSet/>
      <dgm:spPr/>
      <dgm:t>
        <a:bodyPr/>
        <a:lstStyle/>
        <a:p>
          <a:endParaRPr lang="en-US"/>
        </a:p>
      </dgm:t>
    </dgm:pt>
    <dgm:pt modelId="{A93F1C83-0BC4-42A9-B0D4-E0550B1ECDEF}" type="sibTrans" cxnId="{E0BE6995-01C1-4BDE-8AD0-E825BE695C9D}">
      <dgm:prSet/>
      <dgm:spPr/>
      <dgm:t>
        <a:bodyPr/>
        <a:lstStyle/>
        <a:p>
          <a:endParaRPr lang="en-US"/>
        </a:p>
      </dgm:t>
    </dgm:pt>
    <dgm:pt modelId="{A30F0CB7-887A-4F11-BA02-1A93812C9543}">
      <dgm:prSet phldrT="[Text]"/>
      <dgm:spPr>
        <a:solidFill>
          <a:srgbClr val="8DCFD6">
            <a:alpha val="50000"/>
          </a:srgbClr>
        </a:solidFill>
      </dgm:spPr>
      <dgm:t>
        <a:bodyPr/>
        <a:lstStyle/>
        <a:p>
          <a:r>
            <a:rPr lang="en-US" dirty="0"/>
            <a:t>Measurement (amount)</a:t>
          </a:r>
        </a:p>
      </dgm:t>
    </dgm:pt>
    <dgm:pt modelId="{25A96B51-C153-4488-8DD3-86C0ADA008F5}" type="parTrans" cxnId="{1F4A1D18-2E09-48DB-96CD-374EB1DA7A6D}">
      <dgm:prSet/>
      <dgm:spPr/>
      <dgm:t>
        <a:bodyPr/>
        <a:lstStyle/>
        <a:p>
          <a:endParaRPr lang="en-US"/>
        </a:p>
      </dgm:t>
    </dgm:pt>
    <dgm:pt modelId="{A9BCF9E9-B617-48E9-BF24-090B5E381FE8}" type="sibTrans" cxnId="{1F4A1D18-2E09-48DB-96CD-374EB1DA7A6D}">
      <dgm:prSet/>
      <dgm:spPr/>
      <dgm:t>
        <a:bodyPr/>
        <a:lstStyle/>
        <a:p>
          <a:endParaRPr lang="en-US"/>
        </a:p>
      </dgm:t>
    </dgm:pt>
    <dgm:pt modelId="{5FBCE9AF-565D-490B-8509-B470C8B64A65}" type="pres">
      <dgm:prSet presAssocID="{E417FA00-475A-4BC4-A7DE-1492468CE5F6}" presName="Name0" presStyleCnt="0">
        <dgm:presLayoutVars>
          <dgm:chMax val="7"/>
          <dgm:dir/>
          <dgm:resizeHandles val="exact"/>
        </dgm:presLayoutVars>
      </dgm:prSet>
      <dgm:spPr/>
    </dgm:pt>
    <dgm:pt modelId="{E846F159-AE88-4232-923B-70D1B7B79EFC}" type="pres">
      <dgm:prSet presAssocID="{E417FA00-475A-4BC4-A7DE-1492468CE5F6}" presName="ellipse1" presStyleLbl="vennNode1" presStyleIdx="0" presStyleCnt="3">
        <dgm:presLayoutVars>
          <dgm:bulletEnabled val="1"/>
        </dgm:presLayoutVars>
      </dgm:prSet>
      <dgm:spPr/>
    </dgm:pt>
    <dgm:pt modelId="{C43905E0-88B3-458A-AD39-85D7D0C907B8}" type="pres">
      <dgm:prSet presAssocID="{E417FA00-475A-4BC4-A7DE-1492468CE5F6}" presName="ellipse2" presStyleLbl="vennNode1" presStyleIdx="1" presStyleCnt="3">
        <dgm:presLayoutVars>
          <dgm:bulletEnabled val="1"/>
        </dgm:presLayoutVars>
      </dgm:prSet>
      <dgm:spPr/>
    </dgm:pt>
    <dgm:pt modelId="{6EE124EB-685A-4A7E-9E12-F0F328442B4B}" type="pres">
      <dgm:prSet presAssocID="{E417FA00-475A-4BC4-A7DE-1492468CE5F6}" presName="ellipse3" presStyleLbl="vennNode1" presStyleIdx="2" presStyleCnt="3">
        <dgm:presLayoutVars>
          <dgm:bulletEnabled val="1"/>
        </dgm:presLayoutVars>
      </dgm:prSet>
      <dgm:spPr/>
    </dgm:pt>
  </dgm:ptLst>
  <dgm:cxnLst>
    <dgm:cxn modelId="{5C6F5F0E-58FF-495F-9C3D-76A4DD518727}" type="presOf" srcId="{A30F0CB7-887A-4F11-BA02-1A93812C9543}" destId="{6EE124EB-685A-4A7E-9E12-F0F328442B4B}" srcOrd="0" destOrd="0" presId="urn:microsoft.com/office/officeart/2005/8/layout/rings+Icon"/>
    <dgm:cxn modelId="{1F4A1D18-2E09-48DB-96CD-374EB1DA7A6D}" srcId="{E417FA00-475A-4BC4-A7DE-1492468CE5F6}" destId="{A30F0CB7-887A-4F11-BA02-1A93812C9543}" srcOrd="2" destOrd="0" parTransId="{25A96B51-C153-4488-8DD3-86C0ADA008F5}" sibTransId="{A9BCF9E9-B617-48E9-BF24-090B5E381FE8}"/>
    <dgm:cxn modelId="{DF803020-657E-45AC-80C0-18F545EEEC8B}" srcId="{E417FA00-475A-4BC4-A7DE-1492468CE5F6}" destId="{F4634607-FBE1-493A-AA6E-7179B5189063}" srcOrd="0" destOrd="0" parTransId="{20A04708-4D27-49F1-8975-C7B0907A282E}" sibTransId="{F0B96FCB-2844-4C87-B21E-44C29DBB5B35}"/>
    <dgm:cxn modelId="{0D09AD73-7557-4AFA-AC0B-090679B3C4C4}" type="presOf" srcId="{F4634607-FBE1-493A-AA6E-7179B5189063}" destId="{E846F159-AE88-4232-923B-70D1B7B79EFC}" srcOrd="0" destOrd="0" presId="urn:microsoft.com/office/officeart/2005/8/layout/rings+Icon"/>
    <dgm:cxn modelId="{E0BE6995-01C1-4BDE-8AD0-E825BE695C9D}" srcId="{E417FA00-475A-4BC4-A7DE-1492468CE5F6}" destId="{33934B8A-1122-442C-A7AE-F70B86D6A0D8}" srcOrd="1" destOrd="0" parTransId="{24A0D5A6-2B31-4AAD-A8DD-A79BECB0B322}" sibTransId="{A93F1C83-0BC4-42A9-B0D4-E0550B1ECDEF}"/>
    <dgm:cxn modelId="{A9F4A9CB-BF2E-4747-8FC6-DE07EEB89A88}" type="presOf" srcId="{33934B8A-1122-442C-A7AE-F70B86D6A0D8}" destId="{C43905E0-88B3-458A-AD39-85D7D0C907B8}" srcOrd="0" destOrd="0" presId="urn:microsoft.com/office/officeart/2005/8/layout/rings+Icon"/>
    <dgm:cxn modelId="{2F47C1DE-ECBC-4CDC-8FE5-2A37957FC855}" type="presOf" srcId="{E417FA00-475A-4BC4-A7DE-1492468CE5F6}" destId="{5FBCE9AF-565D-490B-8509-B470C8B64A65}" srcOrd="0" destOrd="0" presId="urn:microsoft.com/office/officeart/2005/8/layout/rings+Icon"/>
    <dgm:cxn modelId="{81B8197F-AA66-4612-BF67-52FE05F9E66B}" type="presParOf" srcId="{5FBCE9AF-565D-490B-8509-B470C8B64A65}" destId="{E846F159-AE88-4232-923B-70D1B7B79EFC}" srcOrd="0" destOrd="0" presId="urn:microsoft.com/office/officeart/2005/8/layout/rings+Icon"/>
    <dgm:cxn modelId="{371F4669-AC65-41FD-A0AF-A49662A03E96}" type="presParOf" srcId="{5FBCE9AF-565D-490B-8509-B470C8B64A65}" destId="{C43905E0-88B3-458A-AD39-85D7D0C907B8}" srcOrd="1" destOrd="0" presId="urn:microsoft.com/office/officeart/2005/8/layout/rings+Icon"/>
    <dgm:cxn modelId="{C596AE0A-A19E-433C-BDF6-E4DC6E7EDEB0}" type="presParOf" srcId="{5FBCE9AF-565D-490B-8509-B470C8B64A65}" destId="{6EE124EB-685A-4A7E-9E12-F0F328442B4B}"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0266A3-6C7E-471B-B5E6-D53F8BF830EC}" type="doc">
      <dgm:prSet loTypeId="urn:microsoft.com/office/officeart/2005/8/layout/gear1" loCatId="process" qsTypeId="urn:microsoft.com/office/officeart/2005/8/quickstyle/simple1" qsCatId="simple" csTypeId="urn:microsoft.com/office/officeart/2005/8/colors/accent1_2" csCatId="accent1" phldr="1"/>
      <dgm:spPr/>
    </dgm:pt>
    <dgm:pt modelId="{2653F7F0-E95C-4B59-8025-4BCE2E629808}">
      <dgm:prSet phldrT="[Text]"/>
      <dgm:spPr>
        <a:solidFill>
          <a:srgbClr val="92D050"/>
        </a:solidFill>
        <a:ln>
          <a:solidFill>
            <a:srgbClr val="92D050"/>
          </a:solidFill>
        </a:ln>
      </dgm:spPr>
      <dgm:t>
        <a:bodyPr/>
        <a:lstStyle/>
        <a:p>
          <a:r>
            <a:rPr lang="en-US">
              <a:solidFill>
                <a:schemeClr val="tx1"/>
              </a:solidFill>
            </a:rPr>
            <a:t>Clearly separated</a:t>
          </a:r>
          <a:endParaRPr lang="en-GB">
            <a:solidFill>
              <a:schemeClr val="tx1"/>
            </a:solidFill>
          </a:endParaRPr>
        </a:p>
      </dgm:t>
    </dgm:pt>
    <dgm:pt modelId="{B115CA76-DBC6-426A-AC48-73C815414B79}" type="parTrans" cxnId="{7C762A98-9998-4FAA-A777-6CE47EC12B42}">
      <dgm:prSet/>
      <dgm:spPr/>
      <dgm:t>
        <a:bodyPr/>
        <a:lstStyle/>
        <a:p>
          <a:endParaRPr lang="en-GB"/>
        </a:p>
      </dgm:t>
    </dgm:pt>
    <dgm:pt modelId="{31B0B0CA-DD11-4215-9E17-5F7374B2C83F}" type="sibTrans" cxnId="{7C762A98-9998-4FAA-A777-6CE47EC12B42}">
      <dgm:prSet/>
      <dgm:spPr>
        <a:solidFill>
          <a:srgbClr val="5AABB4"/>
        </a:solidFill>
      </dgm:spPr>
      <dgm:t>
        <a:bodyPr/>
        <a:lstStyle/>
        <a:p>
          <a:endParaRPr lang="en-GB"/>
        </a:p>
      </dgm:t>
    </dgm:pt>
    <dgm:pt modelId="{77E96771-13E4-4317-A1EB-EA97807B1C72}">
      <dgm:prSet phldrT="[Text]"/>
      <dgm:spPr>
        <a:solidFill>
          <a:srgbClr val="006A7E"/>
        </a:solidFill>
      </dgm:spPr>
      <dgm:t>
        <a:bodyPr/>
        <a:lstStyle/>
        <a:p>
          <a:r>
            <a:rPr lang="en-US"/>
            <a:t>Annex?</a:t>
          </a:r>
          <a:endParaRPr lang="en-GB"/>
        </a:p>
      </dgm:t>
    </dgm:pt>
    <dgm:pt modelId="{7595CDCD-0385-4837-9B0C-E0308066EF6F}" type="parTrans" cxnId="{20D6DF65-7368-4FF8-8C9B-FAAEC9D2E295}">
      <dgm:prSet/>
      <dgm:spPr/>
      <dgm:t>
        <a:bodyPr/>
        <a:lstStyle/>
        <a:p>
          <a:endParaRPr lang="en-GB"/>
        </a:p>
      </dgm:t>
    </dgm:pt>
    <dgm:pt modelId="{BD4230D2-8DF7-44FE-8619-4100C62DF230}" type="sibTrans" cxnId="{20D6DF65-7368-4FF8-8C9B-FAAEC9D2E295}">
      <dgm:prSet/>
      <dgm:spPr>
        <a:solidFill>
          <a:srgbClr val="5AABB4"/>
        </a:solidFill>
      </dgm:spPr>
      <dgm:t>
        <a:bodyPr/>
        <a:lstStyle/>
        <a:p>
          <a:endParaRPr lang="en-GB"/>
        </a:p>
      </dgm:t>
    </dgm:pt>
    <dgm:pt modelId="{430E1781-0436-416C-B7F6-58A8A88B67C0}">
      <dgm:prSet phldrT="[Text]"/>
      <dgm:spPr>
        <a:solidFill>
          <a:srgbClr val="901D41"/>
        </a:solidFill>
      </dgm:spPr>
      <dgm:t>
        <a:bodyPr/>
        <a:lstStyle/>
        <a:p>
          <a:r>
            <a:rPr lang="en-US"/>
            <a:t>Audit status</a:t>
          </a:r>
          <a:endParaRPr lang="en-GB"/>
        </a:p>
      </dgm:t>
    </dgm:pt>
    <dgm:pt modelId="{684E0FB9-04CE-4810-992D-58E88016F726}" type="parTrans" cxnId="{070D3D83-20D3-4642-9DBB-9A0CCF4E7CE9}">
      <dgm:prSet/>
      <dgm:spPr/>
      <dgm:t>
        <a:bodyPr/>
        <a:lstStyle/>
        <a:p>
          <a:endParaRPr lang="en-GB"/>
        </a:p>
      </dgm:t>
    </dgm:pt>
    <dgm:pt modelId="{4B74D6B8-9C2D-4FBD-A68E-36AB9E88BC69}" type="sibTrans" cxnId="{070D3D83-20D3-4642-9DBB-9A0CCF4E7CE9}">
      <dgm:prSet/>
      <dgm:spPr>
        <a:solidFill>
          <a:srgbClr val="5AABB4"/>
        </a:solidFill>
      </dgm:spPr>
      <dgm:t>
        <a:bodyPr/>
        <a:lstStyle/>
        <a:p>
          <a:endParaRPr lang="en-GB"/>
        </a:p>
      </dgm:t>
    </dgm:pt>
    <dgm:pt modelId="{EFB89DDA-A2FD-419B-8BD2-D1267110A059}" type="pres">
      <dgm:prSet presAssocID="{DD0266A3-6C7E-471B-B5E6-D53F8BF830EC}" presName="composite" presStyleCnt="0">
        <dgm:presLayoutVars>
          <dgm:chMax val="3"/>
          <dgm:animLvl val="lvl"/>
          <dgm:resizeHandles val="exact"/>
        </dgm:presLayoutVars>
      </dgm:prSet>
      <dgm:spPr/>
    </dgm:pt>
    <dgm:pt modelId="{1830FF61-90E6-46BE-921C-876336773A8A}" type="pres">
      <dgm:prSet presAssocID="{2653F7F0-E95C-4B59-8025-4BCE2E629808}" presName="gear1" presStyleLbl="node1" presStyleIdx="0" presStyleCnt="3">
        <dgm:presLayoutVars>
          <dgm:chMax val="1"/>
          <dgm:bulletEnabled val="1"/>
        </dgm:presLayoutVars>
      </dgm:prSet>
      <dgm:spPr/>
    </dgm:pt>
    <dgm:pt modelId="{B0D93125-70F6-4D1B-B833-74E7EE9DBAD9}" type="pres">
      <dgm:prSet presAssocID="{2653F7F0-E95C-4B59-8025-4BCE2E629808}" presName="gear1srcNode" presStyleLbl="node1" presStyleIdx="0" presStyleCnt="3"/>
      <dgm:spPr/>
    </dgm:pt>
    <dgm:pt modelId="{7F468DE6-496B-4E55-91B5-C7D75ECDA434}" type="pres">
      <dgm:prSet presAssocID="{2653F7F0-E95C-4B59-8025-4BCE2E629808}" presName="gear1dstNode" presStyleLbl="node1" presStyleIdx="0" presStyleCnt="3"/>
      <dgm:spPr/>
    </dgm:pt>
    <dgm:pt modelId="{92A360C9-72BF-4B9F-8EE6-63E2804FFA46}" type="pres">
      <dgm:prSet presAssocID="{77E96771-13E4-4317-A1EB-EA97807B1C72}" presName="gear2" presStyleLbl="node1" presStyleIdx="1" presStyleCnt="3">
        <dgm:presLayoutVars>
          <dgm:chMax val="1"/>
          <dgm:bulletEnabled val="1"/>
        </dgm:presLayoutVars>
      </dgm:prSet>
      <dgm:spPr/>
    </dgm:pt>
    <dgm:pt modelId="{590F85BA-04AD-4EC6-8C02-32F6F43C2CE8}" type="pres">
      <dgm:prSet presAssocID="{77E96771-13E4-4317-A1EB-EA97807B1C72}" presName="gear2srcNode" presStyleLbl="node1" presStyleIdx="1" presStyleCnt="3"/>
      <dgm:spPr/>
    </dgm:pt>
    <dgm:pt modelId="{F946DC96-B798-4148-9C6C-A96CDAFE2CE7}" type="pres">
      <dgm:prSet presAssocID="{77E96771-13E4-4317-A1EB-EA97807B1C72}" presName="gear2dstNode" presStyleLbl="node1" presStyleIdx="1" presStyleCnt="3"/>
      <dgm:spPr/>
    </dgm:pt>
    <dgm:pt modelId="{CA70DCC4-E950-4FC4-BC56-8225D56FA700}" type="pres">
      <dgm:prSet presAssocID="{430E1781-0436-416C-B7F6-58A8A88B67C0}" presName="gear3" presStyleLbl="node1" presStyleIdx="2" presStyleCnt="3"/>
      <dgm:spPr/>
    </dgm:pt>
    <dgm:pt modelId="{8BAA77FB-B5F1-4082-99E6-CC10DA2AD85B}" type="pres">
      <dgm:prSet presAssocID="{430E1781-0436-416C-B7F6-58A8A88B67C0}" presName="gear3tx" presStyleLbl="node1" presStyleIdx="2" presStyleCnt="3">
        <dgm:presLayoutVars>
          <dgm:chMax val="1"/>
          <dgm:bulletEnabled val="1"/>
        </dgm:presLayoutVars>
      </dgm:prSet>
      <dgm:spPr/>
    </dgm:pt>
    <dgm:pt modelId="{2530F61F-A127-41D3-B3D7-B96ED912E909}" type="pres">
      <dgm:prSet presAssocID="{430E1781-0436-416C-B7F6-58A8A88B67C0}" presName="gear3srcNode" presStyleLbl="node1" presStyleIdx="2" presStyleCnt="3"/>
      <dgm:spPr/>
    </dgm:pt>
    <dgm:pt modelId="{9045284F-C0BE-4A26-8AC7-8EACF6F4C895}" type="pres">
      <dgm:prSet presAssocID="{430E1781-0436-416C-B7F6-58A8A88B67C0}" presName="gear3dstNode" presStyleLbl="node1" presStyleIdx="2" presStyleCnt="3"/>
      <dgm:spPr/>
    </dgm:pt>
    <dgm:pt modelId="{0ABB4701-DD03-4BB3-86DF-1311CE87C0F8}" type="pres">
      <dgm:prSet presAssocID="{31B0B0CA-DD11-4215-9E17-5F7374B2C83F}" presName="connector1" presStyleLbl="sibTrans2D1" presStyleIdx="0" presStyleCnt="3"/>
      <dgm:spPr/>
    </dgm:pt>
    <dgm:pt modelId="{76E0C910-6FBF-438A-B7EE-DEC580F04AC3}" type="pres">
      <dgm:prSet presAssocID="{BD4230D2-8DF7-44FE-8619-4100C62DF230}" presName="connector2" presStyleLbl="sibTrans2D1" presStyleIdx="1" presStyleCnt="3"/>
      <dgm:spPr/>
    </dgm:pt>
    <dgm:pt modelId="{24A641EE-C60C-4809-926E-83B2D9DF4AC9}" type="pres">
      <dgm:prSet presAssocID="{4B74D6B8-9C2D-4FBD-A68E-36AB9E88BC69}" presName="connector3" presStyleLbl="sibTrans2D1" presStyleIdx="2" presStyleCnt="3"/>
      <dgm:spPr/>
    </dgm:pt>
  </dgm:ptLst>
  <dgm:cxnLst>
    <dgm:cxn modelId="{900C3208-6FD3-45E4-A5D8-A17FD29B74A8}" type="presOf" srcId="{DD0266A3-6C7E-471B-B5E6-D53F8BF830EC}" destId="{EFB89DDA-A2FD-419B-8BD2-D1267110A059}" srcOrd="0" destOrd="0" presId="urn:microsoft.com/office/officeart/2005/8/layout/gear1"/>
    <dgm:cxn modelId="{7FB1061A-ECE5-4E1A-89D2-3B4AA9029906}" type="presOf" srcId="{430E1781-0436-416C-B7F6-58A8A88B67C0}" destId="{CA70DCC4-E950-4FC4-BC56-8225D56FA700}" srcOrd="0" destOrd="0" presId="urn:microsoft.com/office/officeart/2005/8/layout/gear1"/>
    <dgm:cxn modelId="{CCD5112C-74D9-47B3-86C6-6D733DBA2668}" type="presOf" srcId="{2653F7F0-E95C-4B59-8025-4BCE2E629808}" destId="{1830FF61-90E6-46BE-921C-876336773A8A}" srcOrd="0" destOrd="0" presId="urn:microsoft.com/office/officeart/2005/8/layout/gear1"/>
    <dgm:cxn modelId="{68DBBD3B-AFBE-4EA4-83D4-ECA1C5624736}" type="presOf" srcId="{2653F7F0-E95C-4B59-8025-4BCE2E629808}" destId="{B0D93125-70F6-4D1B-B833-74E7EE9DBAD9}" srcOrd="1" destOrd="0" presId="urn:microsoft.com/office/officeart/2005/8/layout/gear1"/>
    <dgm:cxn modelId="{20D6DF65-7368-4FF8-8C9B-FAAEC9D2E295}" srcId="{DD0266A3-6C7E-471B-B5E6-D53F8BF830EC}" destId="{77E96771-13E4-4317-A1EB-EA97807B1C72}" srcOrd="1" destOrd="0" parTransId="{7595CDCD-0385-4837-9B0C-E0308066EF6F}" sibTransId="{BD4230D2-8DF7-44FE-8619-4100C62DF230}"/>
    <dgm:cxn modelId="{BF56A64F-6742-4505-8D2F-0C4F1DC81289}" type="presOf" srcId="{BD4230D2-8DF7-44FE-8619-4100C62DF230}" destId="{76E0C910-6FBF-438A-B7EE-DEC580F04AC3}" srcOrd="0" destOrd="0" presId="urn:microsoft.com/office/officeart/2005/8/layout/gear1"/>
    <dgm:cxn modelId="{070D3D83-20D3-4642-9DBB-9A0CCF4E7CE9}" srcId="{DD0266A3-6C7E-471B-B5E6-D53F8BF830EC}" destId="{430E1781-0436-416C-B7F6-58A8A88B67C0}" srcOrd="2" destOrd="0" parTransId="{684E0FB9-04CE-4810-992D-58E88016F726}" sibTransId="{4B74D6B8-9C2D-4FBD-A68E-36AB9E88BC69}"/>
    <dgm:cxn modelId="{F5120A86-7A6E-48D2-9F0C-D04DBCF0A2A8}" type="presOf" srcId="{77E96771-13E4-4317-A1EB-EA97807B1C72}" destId="{590F85BA-04AD-4EC6-8C02-32F6F43C2CE8}" srcOrd="1" destOrd="0" presId="urn:microsoft.com/office/officeart/2005/8/layout/gear1"/>
    <dgm:cxn modelId="{7C762A98-9998-4FAA-A777-6CE47EC12B42}" srcId="{DD0266A3-6C7E-471B-B5E6-D53F8BF830EC}" destId="{2653F7F0-E95C-4B59-8025-4BCE2E629808}" srcOrd="0" destOrd="0" parTransId="{B115CA76-DBC6-426A-AC48-73C815414B79}" sibTransId="{31B0B0CA-DD11-4215-9E17-5F7374B2C83F}"/>
    <dgm:cxn modelId="{02D720A0-5B9F-4E72-8416-B270B25B075B}" type="presOf" srcId="{430E1781-0436-416C-B7F6-58A8A88B67C0}" destId="{9045284F-C0BE-4A26-8AC7-8EACF6F4C895}" srcOrd="3" destOrd="0" presId="urn:microsoft.com/office/officeart/2005/8/layout/gear1"/>
    <dgm:cxn modelId="{70F859A0-1E5B-46CB-8035-AF550B7D3BD6}" type="presOf" srcId="{2653F7F0-E95C-4B59-8025-4BCE2E629808}" destId="{7F468DE6-496B-4E55-91B5-C7D75ECDA434}" srcOrd="2" destOrd="0" presId="urn:microsoft.com/office/officeart/2005/8/layout/gear1"/>
    <dgm:cxn modelId="{EC3FB7A2-7974-4558-9978-B0272A60B08F}" type="presOf" srcId="{77E96771-13E4-4317-A1EB-EA97807B1C72}" destId="{92A360C9-72BF-4B9F-8EE6-63E2804FFA46}" srcOrd="0" destOrd="0" presId="urn:microsoft.com/office/officeart/2005/8/layout/gear1"/>
    <dgm:cxn modelId="{97BDE9AA-4964-4F2D-934A-CCA25C1121DC}" type="presOf" srcId="{430E1781-0436-416C-B7F6-58A8A88B67C0}" destId="{8BAA77FB-B5F1-4082-99E6-CC10DA2AD85B}" srcOrd="1" destOrd="0" presId="urn:microsoft.com/office/officeart/2005/8/layout/gear1"/>
    <dgm:cxn modelId="{8FFB63C6-64FB-4A45-9147-DA209BBF41BA}" type="presOf" srcId="{31B0B0CA-DD11-4215-9E17-5F7374B2C83F}" destId="{0ABB4701-DD03-4BB3-86DF-1311CE87C0F8}" srcOrd="0" destOrd="0" presId="urn:microsoft.com/office/officeart/2005/8/layout/gear1"/>
    <dgm:cxn modelId="{1FF0B8D6-E595-4FC2-A09F-EAC86CA42F61}" type="presOf" srcId="{430E1781-0436-416C-B7F6-58A8A88B67C0}" destId="{2530F61F-A127-41D3-B3D7-B96ED912E909}" srcOrd="2" destOrd="0" presId="urn:microsoft.com/office/officeart/2005/8/layout/gear1"/>
    <dgm:cxn modelId="{EE8B7CE0-E47A-4F89-B58F-C0C06A87FDF9}" type="presOf" srcId="{77E96771-13E4-4317-A1EB-EA97807B1C72}" destId="{F946DC96-B798-4148-9C6C-A96CDAFE2CE7}" srcOrd="2" destOrd="0" presId="urn:microsoft.com/office/officeart/2005/8/layout/gear1"/>
    <dgm:cxn modelId="{306A68E3-FD33-4CB4-A4DE-BC29373D8A91}" type="presOf" srcId="{4B74D6B8-9C2D-4FBD-A68E-36AB9E88BC69}" destId="{24A641EE-C60C-4809-926E-83B2D9DF4AC9}" srcOrd="0" destOrd="0" presId="urn:microsoft.com/office/officeart/2005/8/layout/gear1"/>
    <dgm:cxn modelId="{865EDE22-6060-4CE2-8506-558CFD3F505B}" type="presParOf" srcId="{EFB89DDA-A2FD-419B-8BD2-D1267110A059}" destId="{1830FF61-90E6-46BE-921C-876336773A8A}" srcOrd="0" destOrd="0" presId="urn:microsoft.com/office/officeart/2005/8/layout/gear1"/>
    <dgm:cxn modelId="{A3A810B2-BDE4-4C72-BAC8-B137AF70915A}" type="presParOf" srcId="{EFB89DDA-A2FD-419B-8BD2-D1267110A059}" destId="{B0D93125-70F6-4D1B-B833-74E7EE9DBAD9}" srcOrd="1" destOrd="0" presId="urn:microsoft.com/office/officeart/2005/8/layout/gear1"/>
    <dgm:cxn modelId="{C8F4B348-97E2-4EF1-9886-00848EC420FF}" type="presParOf" srcId="{EFB89DDA-A2FD-419B-8BD2-D1267110A059}" destId="{7F468DE6-496B-4E55-91B5-C7D75ECDA434}" srcOrd="2" destOrd="0" presId="urn:microsoft.com/office/officeart/2005/8/layout/gear1"/>
    <dgm:cxn modelId="{42A38DB4-CBC8-4661-ADB7-6767F287F9C5}" type="presParOf" srcId="{EFB89DDA-A2FD-419B-8BD2-D1267110A059}" destId="{92A360C9-72BF-4B9F-8EE6-63E2804FFA46}" srcOrd="3" destOrd="0" presId="urn:microsoft.com/office/officeart/2005/8/layout/gear1"/>
    <dgm:cxn modelId="{EBF73848-62C9-41BD-85FB-490EC3BDEA13}" type="presParOf" srcId="{EFB89DDA-A2FD-419B-8BD2-D1267110A059}" destId="{590F85BA-04AD-4EC6-8C02-32F6F43C2CE8}" srcOrd="4" destOrd="0" presId="urn:microsoft.com/office/officeart/2005/8/layout/gear1"/>
    <dgm:cxn modelId="{B9FBC7DD-E488-4137-A3A0-FF533F15FF14}" type="presParOf" srcId="{EFB89DDA-A2FD-419B-8BD2-D1267110A059}" destId="{F946DC96-B798-4148-9C6C-A96CDAFE2CE7}" srcOrd="5" destOrd="0" presId="urn:microsoft.com/office/officeart/2005/8/layout/gear1"/>
    <dgm:cxn modelId="{12394402-ED06-4A6D-8E0F-BE4301F8B625}" type="presParOf" srcId="{EFB89DDA-A2FD-419B-8BD2-D1267110A059}" destId="{CA70DCC4-E950-4FC4-BC56-8225D56FA700}" srcOrd="6" destOrd="0" presId="urn:microsoft.com/office/officeart/2005/8/layout/gear1"/>
    <dgm:cxn modelId="{CE2B71B2-DBB9-45E8-916C-865190F6CE17}" type="presParOf" srcId="{EFB89DDA-A2FD-419B-8BD2-D1267110A059}" destId="{8BAA77FB-B5F1-4082-99E6-CC10DA2AD85B}" srcOrd="7" destOrd="0" presId="urn:microsoft.com/office/officeart/2005/8/layout/gear1"/>
    <dgm:cxn modelId="{24FE86F3-ADB3-44F1-AF68-15E20DF963D4}" type="presParOf" srcId="{EFB89DDA-A2FD-419B-8BD2-D1267110A059}" destId="{2530F61F-A127-41D3-B3D7-B96ED912E909}" srcOrd="8" destOrd="0" presId="urn:microsoft.com/office/officeart/2005/8/layout/gear1"/>
    <dgm:cxn modelId="{FA0CEFCD-ECF4-45F6-AE89-A0DA2C5046EB}" type="presParOf" srcId="{EFB89DDA-A2FD-419B-8BD2-D1267110A059}" destId="{9045284F-C0BE-4A26-8AC7-8EACF6F4C895}" srcOrd="9" destOrd="0" presId="urn:microsoft.com/office/officeart/2005/8/layout/gear1"/>
    <dgm:cxn modelId="{8A76E696-5F25-4F98-8F62-1517658001CE}" type="presParOf" srcId="{EFB89DDA-A2FD-419B-8BD2-D1267110A059}" destId="{0ABB4701-DD03-4BB3-86DF-1311CE87C0F8}" srcOrd="10" destOrd="0" presId="urn:microsoft.com/office/officeart/2005/8/layout/gear1"/>
    <dgm:cxn modelId="{B274A3E2-C656-4574-806A-62C4265FA954}" type="presParOf" srcId="{EFB89DDA-A2FD-419B-8BD2-D1267110A059}" destId="{76E0C910-6FBF-438A-B7EE-DEC580F04AC3}" srcOrd="11" destOrd="0" presId="urn:microsoft.com/office/officeart/2005/8/layout/gear1"/>
    <dgm:cxn modelId="{FB5882AE-1F3C-48FE-90E5-534F26EA43E6}" type="presParOf" srcId="{EFB89DDA-A2FD-419B-8BD2-D1267110A059}" destId="{24A641EE-C60C-4809-926E-83B2D9DF4AC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ADC72-FCB8-4EC5-8E0E-CAAD623A8188}">
      <dsp:nvSpPr>
        <dsp:cNvPr id="0" name=""/>
        <dsp:cNvSpPr/>
      </dsp:nvSpPr>
      <dsp:spPr>
        <a:xfrm>
          <a:off x="398842" y="10491"/>
          <a:ext cx="3836250" cy="3836250"/>
        </a:xfrm>
        <a:prstGeom prst="ellipse">
          <a:avLst/>
        </a:prstGeom>
        <a:solidFill>
          <a:srgbClr val="56A548">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en-US" sz="4800" kern="1200" dirty="0"/>
            <a:t>INPAS</a:t>
          </a:r>
        </a:p>
        <a:p>
          <a:pPr marL="0" lvl="0" indent="0" algn="ctr" defTabSz="2133600">
            <a:lnSpc>
              <a:spcPct val="90000"/>
            </a:lnSpc>
            <a:spcBef>
              <a:spcPct val="0"/>
            </a:spcBef>
            <a:spcAft>
              <a:spcPct val="35000"/>
            </a:spcAft>
            <a:buNone/>
          </a:pPr>
          <a:r>
            <a:rPr lang="en-US" sz="1800" kern="1200" dirty="0"/>
            <a:t>International Non-Profit Accounting Standard</a:t>
          </a:r>
        </a:p>
      </dsp:txBody>
      <dsp:txXfrm>
        <a:off x="934535" y="462868"/>
        <a:ext cx="2211892" cy="2931497"/>
      </dsp:txXfrm>
    </dsp:sp>
    <dsp:sp modelId="{F4D8F0D4-378A-4404-AED8-223E66D4D810}">
      <dsp:nvSpPr>
        <dsp:cNvPr id="0" name=""/>
        <dsp:cNvSpPr/>
      </dsp:nvSpPr>
      <dsp:spPr>
        <a:xfrm>
          <a:off x="3618034" y="524414"/>
          <a:ext cx="2967876" cy="2756461"/>
        </a:xfrm>
        <a:prstGeom prst="ellipse">
          <a:avLst/>
        </a:prstGeom>
        <a:solidFill>
          <a:srgbClr val="0C2C5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778000">
            <a:lnSpc>
              <a:spcPct val="90000"/>
            </a:lnSpc>
            <a:spcBef>
              <a:spcPct val="0"/>
            </a:spcBef>
            <a:spcAft>
              <a:spcPct val="35000"/>
            </a:spcAft>
            <a:buNone/>
          </a:pPr>
          <a:r>
            <a:rPr lang="en-US" sz="4000" kern="1200" dirty="0"/>
            <a:t>Practice Guide 1</a:t>
          </a:r>
          <a:endParaRPr lang="en-US" sz="4400" kern="1200" dirty="0"/>
        </a:p>
        <a:p>
          <a:pPr marL="0" lvl="0" indent="0" algn="l" defTabSz="1778000">
            <a:lnSpc>
              <a:spcPct val="90000"/>
            </a:lnSpc>
            <a:spcBef>
              <a:spcPct val="0"/>
            </a:spcBef>
            <a:spcAft>
              <a:spcPct val="35000"/>
            </a:spcAft>
            <a:buNone/>
          </a:pPr>
          <a:r>
            <a:rPr lang="en-US" sz="1800" kern="1200" dirty="0" err="1"/>
            <a:t>Harmonised</a:t>
          </a:r>
          <a:r>
            <a:rPr lang="en-US" sz="1800" kern="1200" dirty="0"/>
            <a:t> Grant Reporting</a:t>
          </a:r>
        </a:p>
      </dsp:txBody>
      <dsp:txXfrm>
        <a:off x="4460270" y="849461"/>
        <a:ext cx="1711208" cy="2106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1F729-5BFC-4757-8230-4894F7DDDA76}">
      <dsp:nvSpPr>
        <dsp:cNvPr id="0" name=""/>
        <dsp:cNvSpPr/>
      </dsp:nvSpPr>
      <dsp:spPr>
        <a:xfrm rot="5400000">
          <a:off x="-156559" y="159147"/>
          <a:ext cx="1043730" cy="730611"/>
        </a:xfrm>
        <a:prstGeom prst="chevron">
          <a:avLst/>
        </a:prstGeom>
        <a:solidFill>
          <a:srgbClr val="00616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Prepare</a:t>
          </a:r>
        </a:p>
      </dsp:txBody>
      <dsp:txXfrm rot="-5400000">
        <a:off x="1" y="367894"/>
        <a:ext cx="730611" cy="313119"/>
      </dsp:txXfrm>
    </dsp:sp>
    <dsp:sp modelId="{43A5E5DE-1AF7-4497-98CD-950560DE8674}">
      <dsp:nvSpPr>
        <dsp:cNvPr id="0" name=""/>
        <dsp:cNvSpPr/>
      </dsp:nvSpPr>
      <dsp:spPr>
        <a:xfrm rot="5400000">
          <a:off x="5351495" y="-4618296"/>
          <a:ext cx="678424" cy="992019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Prepare direct budget using </a:t>
          </a:r>
          <a:r>
            <a:rPr lang="en-US" sz="1700" kern="120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an activity-based </a:t>
          </a: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budgeting worksheet</a:t>
          </a:r>
        </a:p>
        <a:p>
          <a:pPr marL="171450" lvl="1" indent="-171450" algn="l" defTabSz="755650">
            <a:lnSpc>
              <a:spcPct val="90000"/>
            </a:lnSpc>
            <a:spcBef>
              <a:spcPct val="0"/>
            </a:spcBef>
            <a:spcAft>
              <a:spcPct val="15000"/>
            </a:spcAft>
            <a:buChar char="•"/>
          </a:pPr>
          <a:r>
            <a:rPr lang="en-US" sz="1700" kern="1200" dirty="0">
              <a:latin typeface="Open Sans" panose="020B0606030504020204" pitchFamily="34" charset="0"/>
              <a:ea typeface="Open Sans" panose="020B0606030504020204" pitchFamily="34" charset="0"/>
              <a:cs typeface="Open Sans" panose="020B0606030504020204" pitchFamily="34" charset="0"/>
            </a:rPr>
            <a:t>Under each output / activity heading, include a row for each resource / input</a:t>
          </a:r>
          <a:endParaRPr lang="en-US" sz="1700" kern="1200" dirty="0"/>
        </a:p>
      </dsp:txBody>
      <dsp:txXfrm rot="-5400000">
        <a:off x="730611" y="35706"/>
        <a:ext cx="9887075" cy="612188"/>
      </dsp:txXfrm>
    </dsp:sp>
    <dsp:sp modelId="{A9DD1AFB-9744-4644-9A6C-4D3A69320EA4}">
      <dsp:nvSpPr>
        <dsp:cNvPr id="0" name=""/>
        <dsp:cNvSpPr/>
      </dsp:nvSpPr>
      <dsp:spPr>
        <a:xfrm rot="5400000">
          <a:off x="-156559" y="1053002"/>
          <a:ext cx="1043730" cy="730611"/>
        </a:xfrm>
        <a:prstGeom prst="chevron">
          <a:avLst/>
        </a:prstGeom>
        <a:solidFill>
          <a:srgbClr val="00616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Open Sans" panose="020B0606030504020204" pitchFamily="34" charset="0"/>
              <a:ea typeface="Open Sans" panose="020B0606030504020204" pitchFamily="34" charset="0"/>
              <a:cs typeface="Open Sans" panose="020B0606030504020204" pitchFamily="34" charset="0"/>
            </a:rPr>
            <a:t>Restate</a:t>
          </a:r>
        </a:p>
      </dsp:txBody>
      <dsp:txXfrm rot="-5400000">
        <a:off x="1" y="1261749"/>
        <a:ext cx="730611" cy="313119"/>
      </dsp:txXfrm>
    </dsp:sp>
    <dsp:sp modelId="{B3A6967F-72CA-416A-A8E1-214C4DF0C386}">
      <dsp:nvSpPr>
        <dsp:cNvPr id="0" name=""/>
        <dsp:cNvSpPr/>
      </dsp:nvSpPr>
      <dsp:spPr>
        <a:xfrm rot="5400000">
          <a:off x="5351495" y="-3724441"/>
          <a:ext cx="678424" cy="992019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err="1">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Summarise</a:t>
          </a: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 the same budget total, according to inputs (harmonized INPAS headings)</a:t>
          </a:r>
        </a:p>
        <a:p>
          <a:pPr marL="171450" lvl="1" indent="-171450" algn="l" defTabSz="755650">
            <a:lnSpc>
              <a:spcPct val="90000"/>
            </a:lnSpc>
            <a:spcBef>
              <a:spcPct val="0"/>
            </a:spcBef>
            <a:spcAft>
              <a:spcPct val="15000"/>
            </a:spcAft>
            <a:buChar char="•"/>
          </a:pPr>
          <a:r>
            <a:rPr lang="en-US" sz="1700" kern="1200" dirty="0">
              <a:solidFill>
                <a:prstClr val="black">
                  <a:hueOff val="0"/>
                  <a:satOff val="0"/>
                  <a:lumOff val="0"/>
                  <a:alphaOff val="0"/>
                </a:prstClr>
              </a:solidFill>
              <a:latin typeface="Open Sans" panose="020B0606030504020204" pitchFamily="34" charset="0"/>
              <a:ea typeface="Open Sans" panose="020B0606030504020204" pitchFamily="34" charset="0"/>
              <a:cs typeface="Open Sans" panose="020B0606030504020204" pitchFamily="34" charset="0"/>
            </a:rPr>
            <a:t>Add support costs associated with project delivery</a:t>
          </a:r>
        </a:p>
      </dsp:txBody>
      <dsp:txXfrm rot="-5400000">
        <a:off x="730611" y="929561"/>
        <a:ext cx="9887075" cy="612188"/>
      </dsp:txXfrm>
    </dsp:sp>
    <dsp:sp modelId="{3E2AB95A-8545-4205-8279-113C02BF03A4}">
      <dsp:nvSpPr>
        <dsp:cNvPr id="0" name=""/>
        <dsp:cNvSpPr/>
      </dsp:nvSpPr>
      <dsp:spPr>
        <a:xfrm rot="5400000">
          <a:off x="-156559" y="1946857"/>
          <a:ext cx="1043730" cy="730611"/>
        </a:xfrm>
        <a:prstGeom prst="chevron">
          <a:avLst/>
        </a:prstGeom>
        <a:solidFill>
          <a:srgbClr val="00616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Open Sans" panose="020B0606030504020204" pitchFamily="34" charset="0"/>
              <a:ea typeface="Open Sans" panose="020B0606030504020204" pitchFamily="34" charset="0"/>
              <a:cs typeface="Open Sans" panose="020B0606030504020204" pitchFamily="34" charset="0"/>
            </a:rPr>
            <a:t>Inputs</a:t>
          </a:r>
        </a:p>
      </dsp:txBody>
      <dsp:txXfrm rot="-5400000">
        <a:off x="1" y="2155604"/>
        <a:ext cx="730611" cy="313119"/>
      </dsp:txXfrm>
    </dsp:sp>
    <dsp:sp modelId="{11939666-109D-43B8-A6BE-4F4EF76840E2}">
      <dsp:nvSpPr>
        <dsp:cNvPr id="0" name=""/>
        <dsp:cNvSpPr/>
      </dsp:nvSpPr>
      <dsp:spPr>
        <a:xfrm rot="5400000">
          <a:off x="5351495" y="-2830585"/>
          <a:ext cx="678424" cy="992019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atin typeface="Open Sans" panose="020B0606030504020204" pitchFamily="34" charset="0"/>
              <a:ea typeface="Open Sans" panose="020B0606030504020204" pitchFamily="34" charset="0"/>
              <a:cs typeface="Open Sans" panose="020B0606030504020204" pitchFamily="34" charset="0"/>
            </a:rPr>
            <a:t>Use input basis for chart of accounts, primary expenses tracking and analysis </a:t>
          </a:r>
          <a:endParaRPr lang="en-US" sz="1700" kern="1200" dirty="0"/>
        </a:p>
        <a:p>
          <a:pPr marL="171450" lvl="1" indent="-171450" algn="l" defTabSz="755650">
            <a:lnSpc>
              <a:spcPct val="90000"/>
            </a:lnSpc>
            <a:spcBef>
              <a:spcPct val="0"/>
            </a:spcBef>
            <a:spcAft>
              <a:spcPct val="15000"/>
            </a:spcAft>
            <a:buChar char="•"/>
          </a:pPr>
          <a:r>
            <a:rPr lang="en-US" sz="1700" kern="1200" dirty="0">
              <a:latin typeface="Open Sans" panose="020B0606030504020204" pitchFamily="34" charset="0"/>
              <a:ea typeface="Open Sans" panose="020B0606030504020204" pitchFamily="34" charset="0"/>
              <a:cs typeface="Open Sans" panose="020B0606030504020204" pitchFamily="34" charset="0"/>
            </a:rPr>
            <a:t>Also for </a:t>
          </a:r>
          <a:r>
            <a:rPr lang="en-US" sz="1700" kern="1200" dirty="0" err="1">
              <a:latin typeface="Open Sans" panose="020B0606030504020204" pitchFamily="34" charset="0"/>
              <a:ea typeface="Open Sans" panose="020B0606030504020204" pitchFamily="34" charset="0"/>
              <a:cs typeface="Open Sans" panose="020B0606030504020204" pitchFamily="34" charset="0"/>
            </a:rPr>
            <a:t>harmonised</a:t>
          </a:r>
          <a:r>
            <a:rPr lang="en-US" sz="1700" kern="1200" dirty="0">
              <a:latin typeface="Open Sans" panose="020B0606030504020204" pitchFamily="34" charset="0"/>
              <a:ea typeface="Open Sans" panose="020B0606030504020204" pitchFamily="34" charset="0"/>
              <a:cs typeface="Open Sans" panose="020B0606030504020204" pitchFamily="34" charset="0"/>
            </a:rPr>
            <a:t> grant report &amp; audit assurance</a:t>
          </a:r>
          <a:endParaRPr lang="en-US" sz="1700" kern="1200" dirty="0"/>
        </a:p>
      </dsp:txBody>
      <dsp:txXfrm rot="-5400000">
        <a:off x="730611" y="1823417"/>
        <a:ext cx="9887075" cy="612188"/>
      </dsp:txXfrm>
    </dsp:sp>
    <dsp:sp modelId="{4D3CCC83-9C78-4747-BA8C-F685700B8D3F}">
      <dsp:nvSpPr>
        <dsp:cNvPr id="0" name=""/>
        <dsp:cNvSpPr/>
      </dsp:nvSpPr>
      <dsp:spPr>
        <a:xfrm rot="5400000">
          <a:off x="-156559" y="2840713"/>
          <a:ext cx="1043730" cy="730611"/>
        </a:xfrm>
        <a:prstGeom prst="chevron">
          <a:avLst/>
        </a:prstGeom>
        <a:solidFill>
          <a:srgbClr val="00616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Open Sans" panose="020B0606030504020204" pitchFamily="34" charset="0"/>
              <a:ea typeface="Open Sans" panose="020B0606030504020204" pitchFamily="34" charset="0"/>
              <a:cs typeface="Open Sans" panose="020B0606030504020204" pitchFamily="34" charset="0"/>
            </a:rPr>
            <a:t>Report</a:t>
          </a:r>
        </a:p>
      </dsp:txBody>
      <dsp:txXfrm rot="-5400000">
        <a:off x="1" y="3049460"/>
        <a:ext cx="730611" cy="313119"/>
      </dsp:txXfrm>
    </dsp:sp>
    <dsp:sp modelId="{65D8D3F2-82CF-424F-AFFF-004FF84FD51E}">
      <dsp:nvSpPr>
        <dsp:cNvPr id="0" name=""/>
        <dsp:cNvSpPr/>
      </dsp:nvSpPr>
      <dsp:spPr>
        <a:xfrm rot="5400000">
          <a:off x="5351495" y="-1949125"/>
          <a:ext cx="678424" cy="992019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atin typeface="Open Sans" panose="020B0606030504020204" pitchFamily="34" charset="0"/>
              <a:ea typeface="Open Sans" panose="020B0606030504020204" pitchFamily="34" charset="0"/>
              <a:cs typeface="Open Sans" panose="020B0606030504020204" pitchFamily="34" charset="0"/>
            </a:rPr>
            <a:t>Use activity basis for additional disclosures and tracking progress against targets. </a:t>
          </a:r>
          <a:endParaRPr lang="en-US" sz="1700" kern="1200" dirty="0"/>
        </a:p>
      </dsp:txBody>
      <dsp:txXfrm rot="-5400000">
        <a:off x="730611" y="2704877"/>
        <a:ext cx="9887075" cy="6121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46F159-AE88-4232-923B-70D1B7B79EFC}">
      <dsp:nvSpPr>
        <dsp:cNvPr id="0" name=""/>
        <dsp:cNvSpPr/>
      </dsp:nvSpPr>
      <dsp:spPr>
        <a:xfrm>
          <a:off x="146839" y="0"/>
          <a:ext cx="1834669" cy="1834643"/>
        </a:xfrm>
        <a:prstGeom prst="ellipse">
          <a:avLst/>
        </a:prstGeom>
        <a:solidFill>
          <a:srgbClr val="8DCFD6">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Recognition (timing) </a:t>
          </a:r>
        </a:p>
      </dsp:txBody>
      <dsp:txXfrm>
        <a:off x="415520" y="268677"/>
        <a:ext cx="1297307" cy="1297289"/>
      </dsp:txXfrm>
    </dsp:sp>
    <dsp:sp modelId="{C43905E0-88B3-458A-AD39-85D7D0C907B8}">
      <dsp:nvSpPr>
        <dsp:cNvPr id="0" name=""/>
        <dsp:cNvSpPr/>
      </dsp:nvSpPr>
      <dsp:spPr>
        <a:xfrm>
          <a:off x="1091160" y="1223605"/>
          <a:ext cx="1834669" cy="1834643"/>
        </a:xfrm>
        <a:prstGeom prst="ellipse">
          <a:avLst/>
        </a:prstGeom>
        <a:solidFill>
          <a:srgbClr val="92D050">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Consistent with INPAS</a:t>
          </a:r>
        </a:p>
      </dsp:txBody>
      <dsp:txXfrm>
        <a:off x="1359841" y="1492282"/>
        <a:ext cx="1297307" cy="1297289"/>
      </dsp:txXfrm>
    </dsp:sp>
    <dsp:sp modelId="{6EE124EB-685A-4A7E-9E12-F0F328442B4B}">
      <dsp:nvSpPr>
        <dsp:cNvPr id="0" name=""/>
        <dsp:cNvSpPr/>
      </dsp:nvSpPr>
      <dsp:spPr>
        <a:xfrm>
          <a:off x="2034364" y="0"/>
          <a:ext cx="1834669" cy="1834643"/>
        </a:xfrm>
        <a:prstGeom prst="ellipse">
          <a:avLst/>
        </a:prstGeom>
        <a:solidFill>
          <a:srgbClr val="8DCFD6">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Measurement (amount)</a:t>
          </a:r>
        </a:p>
      </dsp:txBody>
      <dsp:txXfrm>
        <a:off x="2303045" y="268677"/>
        <a:ext cx="1297307" cy="12972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0FF61-90E6-46BE-921C-876336773A8A}">
      <dsp:nvSpPr>
        <dsp:cNvPr id="0" name=""/>
        <dsp:cNvSpPr/>
      </dsp:nvSpPr>
      <dsp:spPr>
        <a:xfrm>
          <a:off x="4522395" y="2168652"/>
          <a:ext cx="2650574" cy="2650574"/>
        </a:xfrm>
        <a:prstGeom prst="gear9">
          <a:avLst/>
        </a:prstGeom>
        <a:solidFill>
          <a:srgbClr val="92D05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Clearly separated</a:t>
          </a:r>
          <a:endParaRPr lang="en-GB" sz="2300" kern="1200">
            <a:solidFill>
              <a:schemeClr val="tx1"/>
            </a:solidFill>
          </a:endParaRPr>
        </a:p>
      </dsp:txBody>
      <dsp:txXfrm>
        <a:off x="5055278" y="2789536"/>
        <a:ext cx="1584808" cy="1362450"/>
      </dsp:txXfrm>
    </dsp:sp>
    <dsp:sp modelId="{92A360C9-72BF-4B9F-8EE6-63E2804FFA46}">
      <dsp:nvSpPr>
        <dsp:cNvPr id="0" name=""/>
        <dsp:cNvSpPr/>
      </dsp:nvSpPr>
      <dsp:spPr>
        <a:xfrm>
          <a:off x="2980243" y="1542152"/>
          <a:ext cx="1927690" cy="1927690"/>
        </a:xfrm>
        <a:prstGeom prst="gear6">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Annex?</a:t>
          </a:r>
          <a:endParaRPr lang="en-GB" sz="2300" kern="1200"/>
        </a:p>
      </dsp:txBody>
      <dsp:txXfrm>
        <a:off x="3465545" y="2030387"/>
        <a:ext cx="957086" cy="951220"/>
      </dsp:txXfrm>
    </dsp:sp>
    <dsp:sp modelId="{CA70DCC4-E950-4FC4-BC56-8225D56FA700}">
      <dsp:nvSpPr>
        <dsp:cNvPr id="0" name=""/>
        <dsp:cNvSpPr/>
      </dsp:nvSpPr>
      <dsp:spPr>
        <a:xfrm rot="20700000">
          <a:off x="4059946" y="212242"/>
          <a:ext cx="1888743" cy="1888743"/>
        </a:xfrm>
        <a:prstGeom prst="gear6">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Audit status</a:t>
          </a:r>
          <a:endParaRPr lang="en-GB" sz="2300" kern="1200"/>
        </a:p>
      </dsp:txBody>
      <dsp:txXfrm rot="-20700000">
        <a:off x="4474203" y="626499"/>
        <a:ext cx="1060229" cy="1060229"/>
      </dsp:txXfrm>
    </dsp:sp>
    <dsp:sp modelId="{0ABB4701-DD03-4BB3-86DF-1311CE87C0F8}">
      <dsp:nvSpPr>
        <dsp:cNvPr id="0" name=""/>
        <dsp:cNvSpPr/>
      </dsp:nvSpPr>
      <dsp:spPr>
        <a:xfrm>
          <a:off x="4325503" y="1764738"/>
          <a:ext cx="3392735" cy="3392735"/>
        </a:xfrm>
        <a:prstGeom prst="circularArrow">
          <a:avLst>
            <a:gd name="adj1" fmla="val 4688"/>
            <a:gd name="adj2" fmla="val 299029"/>
            <a:gd name="adj3" fmla="val 2529307"/>
            <a:gd name="adj4" fmla="val 15833253"/>
            <a:gd name="adj5" fmla="val 5469"/>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 modelId="{76E0C910-6FBF-438A-B7EE-DEC580F04AC3}">
      <dsp:nvSpPr>
        <dsp:cNvPr id="0" name=""/>
        <dsp:cNvSpPr/>
      </dsp:nvSpPr>
      <dsp:spPr>
        <a:xfrm>
          <a:off x="2638852" y="1112945"/>
          <a:ext cx="2465034" cy="2465034"/>
        </a:xfrm>
        <a:prstGeom prst="leftCircularArrow">
          <a:avLst>
            <a:gd name="adj1" fmla="val 6452"/>
            <a:gd name="adj2" fmla="val 429999"/>
            <a:gd name="adj3" fmla="val 10489124"/>
            <a:gd name="adj4" fmla="val 14837806"/>
            <a:gd name="adj5" fmla="val 7527"/>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 modelId="{24A641EE-C60C-4809-926E-83B2D9DF4AC9}">
      <dsp:nvSpPr>
        <dsp:cNvPr id="0" name=""/>
        <dsp:cNvSpPr/>
      </dsp:nvSpPr>
      <dsp:spPr>
        <a:xfrm>
          <a:off x="3623060" y="-204145"/>
          <a:ext cx="2657803" cy="2657803"/>
        </a:xfrm>
        <a:prstGeom prst="circularArrow">
          <a:avLst>
            <a:gd name="adj1" fmla="val 5984"/>
            <a:gd name="adj2" fmla="val 394124"/>
            <a:gd name="adj3" fmla="val 13313824"/>
            <a:gd name="adj4" fmla="val 10508221"/>
            <a:gd name="adj5" fmla="val 6981"/>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C596FD-0632-4309-B4E4-BDAE3F195DC7}"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BA5AC6-9B9F-49F0-BAE1-E9FA56720E6A}" type="slidenum">
              <a:rPr lang="en-US" smtClean="0"/>
              <a:t>‹#›</a:t>
            </a:fld>
            <a:endParaRPr lang="en-US"/>
          </a:p>
        </p:txBody>
      </p:sp>
    </p:spTree>
    <p:extLst>
      <p:ext uri="{BB962C8B-B14F-4D97-AF65-F5344CB8AC3E}">
        <p14:creationId xmlns:p14="http://schemas.microsoft.com/office/powerpoint/2010/main" val="23447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provide an overview of INPAS Practice Guide 1 : Harmonised Grant Reporting.</a:t>
            </a:r>
          </a:p>
          <a:p>
            <a:r>
              <a:rPr lang="en-GB" dirty="0"/>
              <a:t>Before October 2025, there was no internationally recognised framework for NPOs (Non-Profit Organisations) to prepare their annual financial statements.</a:t>
            </a:r>
          </a:p>
          <a:p>
            <a:r>
              <a:rPr lang="en-GB" dirty="0"/>
              <a:t>That was until publication of the International Non-Profit Accounting Standard (INPAS for short).</a:t>
            </a:r>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t>1</a:t>
            </a:fld>
            <a:endParaRPr lang="en-US"/>
          </a:p>
        </p:txBody>
      </p:sp>
    </p:spTree>
    <p:extLst>
      <p:ext uri="{BB962C8B-B14F-4D97-AF65-F5344CB8AC3E}">
        <p14:creationId xmlns:p14="http://schemas.microsoft.com/office/powerpoint/2010/main" val="270225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50A45-66A7-3236-37AB-E7AB59AC3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4CB24F-626C-6D80-CF15-A6C752D22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E8EB3-0D9C-7B72-98BB-DAE829CCA3B7}"/>
              </a:ext>
            </a:extLst>
          </p:cNvPr>
          <p:cNvSpPr>
            <a:spLocks noGrp="1"/>
          </p:cNvSpPr>
          <p:nvPr>
            <p:ph type="body" idx="1"/>
          </p:nvPr>
        </p:nvSpPr>
        <p:spPr/>
        <p:txBody>
          <a:bodyPr/>
          <a:lstStyle/>
          <a:p>
            <a:r>
              <a:rPr lang="en-US" dirty="0"/>
              <a:t>Donors have a right to accountability for grants, so many filled this gap with bespoke reporting requirements. Unfortunately, the lack of consistency has created a deeply problematic financial reporting ecosystem, with NPOs – who are the least resourced to bear the burden – left to struggle with the consequences. And even many grantors are not happy with the situation as it stands.</a:t>
            </a:r>
          </a:p>
        </p:txBody>
      </p:sp>
      <p:sp>
        <p:nvSpPr>
          <p:cNvPr id="4" name="Slide Number Placeholder 3">
            <a:extLst>
              <a:ext uri="{FF2B5EF4-FFF2-40B4-BE49-F238E27FC236}">
                <a16:creationId xmlns:a16="http://schemas.microsoft.com/office/drawing/2014/main" id="{5BEA298E-7CAA-1F81-258E-374F40949AD4}"/>
              </a:ext>
            </a:extLst>
          </p:cNvPr>
          <p:cNvSpPr>
            <a:spLocks noGrp="1"/>
          </p:cNvSpPr>
          <p:nvPr>
            <p:ph type="sldNum" sz="quarter" idx="5"/>
          </p:nvPr>
        </p:nvSpPr>
        <p:spPr/>
        <p:txBody>
          <a:bodyPr/>
          <a:lstStyle/>
          <a:p>
            <a:fld id="{990F7CA6-C64C-4F38-B49D-1E000E1B5117}" type="slidenum">
              <a:rPr lang="en-US" smtClean="0"/>
              <a:t>2</a:t>
            </a:fld>
            <a:endParaRPr lang="en-US"/>
          </a:p>
        </p:txBody>
      </p:sp>
    </p:spTree>
    <p:extLst>
      <p:ext uri="{BB962C8B-B14F-4D97-AF65-F5344CB8AC3E}">
        <p14:creationId xmlns:p14="http://schemas.microsoft.com/office/powerpoint/2010/main" val="1060132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is designed to support non-profit </a:t>
            </a:r>
            <a:r>
              <a:rPr lang="en-US" dirty="0" err="1"/>
              <a:t>organisations</a:t>
            </a:r>
            <a:r>
              <a:rPr lang="en-US" dirty="0"/>
              <a:t> (NPOs), who are constantly under pressure to achieve more social impact for less money. By reducing the complex and often contradictory array of financial reporting requirements, finance operations can be streamlined, releasing more resource to frontline missional work.</a:t>
            </a:r>
          </a:p>
          <a:p>
            <a:endParaRPr lang="en-US" dirty="0"/>
          </a:p>
          <a:p>
            <a:r>
              <a:rPr lang="en-US" dirty="0"/>
              <a:t>92% of countries do not have a comprehensive national framework for non-profit accounting. Adherence to an international standard puts local non-profits from all over the world on an equal footing, reducing the equity gap, and building trust. </a:t>
            </a:r>
          </a:p>
          <a:p>
            <a:endParaRPr lang="en-US" dirty="0"/>
          </a:p>
          <a:p>
            <a:r>
              <a:rPr lang="en-US" dirty="0"/>
              <a:t>With more due diligence questions addressed in the audited accounts, this can reduce barriers to accessing funding. </a:t>
            </a:r>
          </a:p>
          <a:p>
            <a:endParaRPr lang="en-US" dirty="0"/>
          </a:p>
          <a:p>
            <a:r>
              <a:rPr lang="en-US" dirty="0"/>
              <a:t>Improved transparency about the use of unrestricted funds and support costs can build donor confidence to provide more flexible funding, greatly impacting on the sustainability of NPOs and the services they provide.</a:t>
            </a:r>
          </a:p>
          <a:p>
            <a:r>
              <a:rPr lang="en-US" dirty="0"/>
              <a:t> </a:t>
            </a:r>
          </a:p>
        </p:txBody>
      </p:sp>
      <p:sp>
        <p:nvSpPr>
          <p:cNvPr id="4" name="Slide Number Placeholder 3"/>
          <p:cNvSpPr>
            <a:spLocks noGrp="1"/>
          </p:cNvSpPr>
          <p:nvPr>
            <p:ph type="sldNum" sz="quarter" idx="5"/>
          </p:nvPr>
        </p:nvSpPr>
        <p:spPr/>
        <p:txBody>
          <a:bodyPr/>
          <a:lstStyle/>
          <a:p>
            <a:fld id="{990F7CA6-C64C-4F38-B49D-1E000E1B5117}" type="slidenum">
              <a:rPr lang="en-US" smtClean="0"/>
              <a:t>3</a:t>
            </a:fld>
            <a:endParaRPr lang="en-US"/>
          </a:p>
        </p:txBody>
      </p:sp>
    </p:spTree>
    <p:extLst>
      <p:ext uri="{BB962C8B-B14F-4D97-AF65-F5344CB8AC3E}">
        <p14:creationId xmlns:p14="http://schemas.microsoft.com/office/powerpoint/2010/main" val="2480207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diagrammatic representation of the pre-INPAS reporting environment. </a:t>
            </a:r>
          </a:p>
          <a:p>
            <a:r>
              <a:rPr lang="en-US" dirty="0"/>
              <a:t>The dotted line on the left shows that general-purpose financial reports (represented by the nebulous cloud shape) have been of limited usefulness to most stakeholders.</a:t>
            </a:r>
          </a:p>
          <a:p>
            <a:r>
              <a:rPr lang="en-US" dirty="0"/>
              <a:t>On the right hand side, we can see different ‘snowflake’ formats for each donor – these are called special purpose financial reports. They meet the needs of one user only.</a:t>
            </a:r>
          </a:p>
          <a:p>
            <a:r>
              <a:rPr lang="en-US" dirty="0"/>
              <a:t>The black line in the </a:t>
            </a:r>
            <a:r>
              <a:rPr lang="en-US" dirty="0" err="1"/>
              <a:t>centre</a:t>
            </a:r>
            <a:r>
              <a:rPr lang="en-US" dirty="0"/>
              <a:t> represents that fact that there is often no easily auditable link between them, even though they should ideally come from same accounting system</a:t>
            </a:r>
          </a:p>
        </p:txBody>
      </p:sp>
      <p:sp>
        <p:nvSpPr>
          <p:cNvPr id="4" name="Slide Number Placeholder 3"/>
          <p:cNvSpPr>
            <a:spLocks noGrp="1"/>
          </p:cNvSpPr>
          <p:nvPr>
            <p:ph type="sldNum" sz="quarter" idx="5"/>
          </p:nvPr>
        </p:nvSpPr>
        <p:spPr/>
        <p:txBody>
          <a:bodyPr/>
          <a:lstStyle/>
          <a:p>
            <a:fld id="{DBBA5AC6-9B9F-49F0-BAE1-E9FA56720E6A}" type="slidenum">
              <a:rPr lang="en-US" smtClean="0"/>
              <a:t>4</a:t>
            </a:fld>
            <a:endParaRPr lang="en-US"/>
          </a:p>
        </p:txBody>
      </p:sp>
    </p:spTree>
    <p:extLst>
      <p:ext uri="{BB962C8B-B14F-4D97-AF65-F5344CB8AC3E}">
        <p14:creationId xmlns:p14="http://schemas.microsoft.com/office/powerpoint/2010/main" val="231280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different with INPAS.</a:t>
            </a:r>
          </a:p>
          <a:p>
            <a:r>
              <a:rPr lang="en-US" dirty="0"/>
              <a:t>General-purpose financial reports are useful to range of stakeholders (power shift and impact!)</a:t>
            </a:r>
          </a:p>
          <a:p>
            <a:r>
              <a:rPr lang="en-US" dirty="0"/>
              <a:t>Single format for donor reporting (reduced burden on NPOs)</a:t>
            </a:r>
          </a:p>
          <a:p>
            <a:r>
              <a:rPr lang="en-US" dirty="0"/>
              <a:t>Bridge / link between them (increased assurance for Funders)</a:t>
            </a:r>
          </a:p>
        </p:txBody>
      </p:sp>
      <p:sp>
        <p:nvSpPr>
          <p:cNvPr id="4" name="Slide Number Placeholder 3"/>
          <p:cNvSpPr>
            <a:spLocks noGrp="1"/>
          </p:cNvSpPr>
          <p:nvPr>
            <p:ph type="sldNum" sz="quarter" idx="5"/>
          </p:nvPr>
        </p:nvSpPr>
        <p:spPr/>
        <p:txBody>
          <a:bodyPr/>
          <a:lstStyle/>
          <a:p>
            <a:fld id="{DBBA5AC6-9B9F-49F0-BAE1-E9FA56720E6A}" type="slidenum">
              <a:rPr lang="en-US" smtClean="0"/>
              <a:t>5</a:t>
            </a:fld>
            <a:endParaRPr lang="en-US"/>
          </a:p>
        </p:txBody>
      </p:sp>
    </p:spTree>
    <p:extLst>
      <p:ext uri="{BB962C8B-B14F-4D97-AF65-F5344CB8AC3E}">
        <p14:creationId xmlns:p14="http://schemas.microsoft.com/office/powerpoint/2010/main" val="2861168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88386-B17D-4FDD-011F-CD900659C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A338E-1112-FBEE-42EE-9C3C79FFA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5DBA0B-E017-0449-27F2-B66FF78A76B8}"/>
              </a:ext>
            </a:extLst>
          </p:cNvPr>
          <p:cNvSpPr>
            <a:spLocks noGrp="1"/>
          </p:cNvSpPr>
          <p:nvPr>
            <p:ph type="body" idx="1"/>
          </p:nvPr>
        </p:nvSpPr>
        <p:spPr/>
        <p:txBody>
          <a:bodyPr/>
          <a:lstStyle/>
          <a:p>
            <a:r>
              <a:rPr lang="en-US" dirty="0"/>
              <a:t>INPAS and INPAS Practice Guide 1 work together, so that the whole-of-entity financial statements and grant reports can work together,</a:t>
            </a:r>
          </a:p>
          <a:p>
            <a:endParaRPr lang="en-US" dirty="0"/>
          </a:p>
          <a:p>
            <a:r>
              <a:rPr lang="en-US" dirty="0"/>
              <a:t>Information in the whole of entity accounts provides a link to the grant reports, and each grant report must include a reconciliation to the whole of entity accounts. This means a significant improvement in the reliability of grant reports. So it’s a win for NPOs AND funders!</a:t>
            </a:r>
          </a:p>
          <a:p>
            <a:endParaRPr lang="en-US" dirty="0"/>
          </a:p>
          <a:p>
            <a:r>
              <a:rPr lang="en-US" dirty="0"/>
              <a:t>One important distinction between INPAS and Practice Guide 1 is that INPAS is principles-based, while Practice Guide 1 is rules based. The headings in the harmonised grant report are unlikely to be the best headings for any one single grant, but the benefits to the sector of a single format are worth that cost.</a:t>
            </a:r>
          </a:p>
        </p:txBody>
      </p:sp>
      <p:sp>
        <p:nvSpPr>
          <p:cNvPr id="4" name="Slide Number Placeholder 3">
            <a:extLst>
              <a:ext uri="{FF2B5EF4-FFF2-40B4-BE49-F238E27FC236}">
                <a16:creationId xmlns:a16="http://schemas.microsoft.com/office/drawing/2014/main" id="{99ED02C1-F7A0-24D3-2B3E-4A8DC3A01B97}"/>
              </a:ext>
            </a:extLst>
          </p:cNvPr>
          <p:cNvSpPr>
            <a:spLocks noGrp="1"/>
          </p:cNvSpPr>
          <p:nvPr>
            <p:ph type="sldNum" sz="quarter" idx="5"/>
          </p:nvPr>
        </p:nvSpPr>
        <p:spPr/>
        <p:txBody>
          <a:bodyPr/>
          <a:lstStyle/>
          <a:p>
            <a:fld id="{94A86038-276D-400D-BC82-8AD146838EAB}" type="slidenum">
              <a:rPr lang="en-US" smtClean="0"/>
              <a:t>6</a:t>
            </a:fld>
            <a:endParaRPr lang="en-US"/>
          </a:p>
        </p:txBody>
      </p:sp>
    </p:spTree>
    <p:extLst>
      <p:ext uri="{BB962C8B-B14F-4D97-AF65-F5344CB8AC3E}">
        <p14:creationId xmlns:p14="http://schemas.microsoft.com/office/powerpoint/2010/main" val="3277373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and PG1 are deigned to be used together, and this brings the greatest benefits.</a:t>
            </a:r>
          </a:p>
          <a:p>
            <a:r>
              <a:rPr lang="en-US" dirty="0"/>
              <a:t>But either can be used without the other. </a:t>
            </a:r>
          </a:p>
          <a:p>
            <a:r>
              <a:rPr lang="en-US" dirty="0"/>
              <a:t>Compliance with INPAS does not require use of PG1. </a:t>
            </a:r>
          </a:p>
          <a:p>
            <a:r>
              <a:rPr lang="en-US" dirty="0"/>
              <a:t>The use of INPAS is driven by countries – national standard setters and regulators</a:t>
            </a:r>
          </a:p>
          <a:p>
            <a:r>
              <a:rPr lang="en-US" dirty="0"/>
              <a:t>The use of PG1 is driven by grant makers.</a:t>
            </a:r>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7</a:t>
            </a:fld>
            <a:endParaRPr lang="en-US"/>
          </a:p>
        </p:txBody>
      </p:sp>
    </p:spTree>
    <p:extLst>
      <p:ext uri="{BB962C8B-B14F-4D97-AF65-F5344CB8AC3E}">
        <p14:creationId xmlns:p14="http://schemas.microsoft.com/office/powerpoint/2010/main" val="2928001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was developed by the IFR4NPO Project over 6 years, within input from hundreds of stakeholders all over the world.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Practice Guide 1 was developed with input from a Donor Reference Group which included donors such as USAID (pre Jan 2025), FCDO, Global Affairs Canada, The World Bank, The Global Fund, The Ford Foundation, The Gates Foundation, and the Oak Foundation.   </a:t>
            </a:r>
            <a:endParaRPr lang="en-US" dirty="0"/>
          </a:p>
          <a:p>
            <a:endParaRPr lang="en-US" dirty="0"/>
          </a:p>
          <a:p>
            <a:r>
              <a:rPr lang="en-US" dirty="0"/>
              <a:t>The main outputs from the project were the standard itself, (including Practice Guide 1) and the community of 15,000 followers in nearly 170 countries</a:t>
            </a:r>
          </a:p>
          <a:p>
            <a:r>
              <a:rPr lang="en-GB" dirty="0"/>
              <a:t>These were handed over to a newly created entity, the International Non Profit Reporting Foundation, which is now the world’s third international accounting standard setting body (the other two are IFRS Foundation for for-profits and IPSASB for Governments).</a:t>
            </a:r>
          </a:p>
          <a:p>
            <a:endParaRPr lang="en-GB" dirty="0"/>
          </a:p>
          <a:p>
            <a:r>
              <a:rPr lang="en-GB" dirty="0"/>
              <a:t>Humentum and CIPFA partnered to deliver the IFR4NPO project, symbolising a long overdue collaboration between the nonprofit sector and the accounting profession. They continue to show their support as founding members of the new foundation, with more members expected to join in due course.</a:t>
            </a:r>
          </a:p>
          <a:p>
            <a:endParaRPr lang="en-GB" dirty="0"/>
          </a:p>
          <a:p>
            <a:r>
              <a:rPr lang="en-GB" dirty="0"/>
              <a:t>This ensures sustainability, with a body dedicated to promoting and supporting adoption and well as ensuring the standard remains relevant over time. </a:t>
            </a:r>
          </a:p>
        </p:txBody>
      </p:sp>
      <p:sp>
        <p:nvSpPr>
          <p:cNvPr id="4" name="Slide Number Placeholder 3"/>
          <p:cNvSpPr>
            <a:spLocks noGrp="1"/>
          </p:cNvSpPr>
          <p:nvPr>
            <p:ph type="sldNum" sz="quarter" idx="5"/>
          </p:nvPr>
        </p:nvSpPr>
        <p:spPr/>
        <p:txBody>
          <a:bodyPr/>
          <a:lstStyle/>
          <a:p>
            <a:fld id="{DBBA5AC6-9B9F-49F0-BAE1-E9FA56720E6A}" type="slidenum">
              <a:rPr lang="en-US" smtClean="0"/>
              <a:t>8</a:t>
            </a:fld>
            <a:endParaRPr lang="en-US"/>
          </a:p>
        </p:txBody>
      </p:sp>
    </p:spTree>
    <p:extLst>
      <p:ext uri="{BB962C8B-B14F-4D97-AF65-F5344CB8AC3E}">
        <p14:creationId xmlns:p14="http://schemas.microsoft.com/office/powerpoint/2010/main" val="677341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developing a harmonised grant reporting format, one challenge was how to accommodate the diversity, variability and complexity of grant budgets and expenditure headings. How could it be flattened without losing the necessary richness?</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9</a:t>
            </a:fld>
            <a:endParaRPr lang="en-US"/>
          </a:p>
        </p:txBody>
      </p:sp>
    </p:spTree>
    <p:extLst>
      <p:ext uri="{BB962C8B-B14F-4D97-AF65-F5344CB8AC3E}">
        <p14:creationId xmlns:p14="http://schemas.microsoft.com/office/powerpoint/2010/main" val="3104428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lay in focusing on inputs rather than outputs.</a:t>
            </a:r>
          </a:p>
          <a:p>
            <a:r>
              <a:rPr lang="en-US" dirty="0"/>
              <a:t>Imagine a project budget for $100k, split between $75k of direct costs and $25k indirect costs.</a:t>
            </a:r>
          </a:p>
          <a:p>
            <a:r>
              <a:rPr lang="en-US" dirty="0"/>
              <a:t>The direct cost headings represent different outputs, or activities, or impact areas. There could be an entire budget only for tree planting, but broken down into component aspects or phases of the work.</a:t>
            </a:r>
          </a:p>
          <a:p>
            <a:r>
              <a:rPr lang="en-US" dirty="0"/>
              <a:t>The indirect costs are a contribution to the NPO-wide costs that are necessary for the organisation to exist to that it can deliver various projects or </a:t>
            </a:r>
            <a:r>
              <a:rPr lang="en-US" dirty="0" err="1"/>
              <a:t>programmes</a:t>
            </a:r>
            <a:r>
              <a:rPr lang="en-US" dirty="0"/>
              <a:t>.</a:t>
            </a:r>
          </a:p>
          <a:p>
            <a:r>
              <a:rPr lang="en-US" dirty="0"/>
              <a:t>There is no way to </a:t>
            </a:r>
            <a:r>
              <a:rPr lang="en-US" dirty="0" err="1"/>
              <a:t>harmonise</a:t>
            </a:r>
            <a:r>
              <a:rPr lang="en-US" dirty="0"/>
              <a:t> around output or activity based cost headings – they vary for each grant, organisation, and over time.</a:t>
            </a:r>
          </a:p>
          <a:p>
            <a:endParaRPr lang="en-US" dirty="0"/>
          </a:p>
          <a:p>
            <a:r>
              <a:rPr lang="en-US" dirty="0"/>
              <a:t>But imagine the exact same budget with the exact same costs, restated and </a:t>
            </a:r>
            <a:r>
              <a:rPr lang="en-US" dirty="0" err="1"/>
              <a:t>organised</a:t>
            </a:r>
            <a:r>
              <a:rPr lang="en-US" dirty="0"/>
              <a:t> by the cost inputs, rather than the activities or outputs. It’s the same total $100, split between support costs of $25k and direct costs of $75k, but the direct costs are </a:t>
            </a:r>
            <a:r>
              <a:rPr lang="en-US" dirty="0" err="1"/>
              <a:t>analysed</a:t>
            </a:r>
            <a:r>
              <a:rPr lang="en-US" dirty="0"/>
              <a:t> by what the money is spent on rather than what it will achieve.</a:t>
            </a:r>
          </a:p>
          <a:p>
            <a:endParaRPr lang="en-US" dirty="0"/>
          </a:p>
          <a:p>
            <a:r>
              <a:rPr lang="en-US" dirty="0"/>
              <a:t>A staff member might spend time on a women’s shelter or education work, but the cost is still salaries.</a:t>
            </a:r>
          </a:p>
          <a:p>
            <a:r>
              <a:rPr lang="en-US" dirty="0"/>
              <a:t>A vehicle might move around to support cash granting work or vaccination </a:t>
            </a:r>
            <a:r>
              <a:rPr lang="en-US" dirty="0" err="1"/>
              <a:t>programme</a:t>
            </a:r>
            <a:r>
              <a:rPr lang="en-US" dirty="0"/>
              <a:t>, but the cost is still travel.</a:t>
            </a:r>
          </a:p>
          <a:p>
            <a:endParaRPr lang="en-US" dirty="0"/>
          </a:p>
          <a:p>
            <a:r>
              <a:rPr lang="en-US" dirty="0"/>
              <a:t>So by </a:t>
            </a:r>
            <a:r>
              <a:rPr lang="en-US" dirty="0" err="1"/>
              <a:t>analysing</a:t>
            </a:r>
            <a:r>
              <a:rPr lang="en-US" dirty="0"/>
              <a:t> costs by input, it becomes possible to achieve </a:t>
            </a:r>
            <a:r>
              <a:rPr lang="en-US" dirty="0" err="1"/>
              <a:t>harmonisation</a:t>
            </a:r>
            <a:r>
              <a:rPr lang="en-US" dirty="0"/>
              <a:t>. Many funders have headings that are similar to those shown above.</a:t>
            </a:r>
          </a:p>
          <a:p>
            <a:endParaRPr lang="en-US" dirty="0"/>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10</a:t>
            </a:fld>
            <a:endParaRPr lang="en-US"/>
          </a:p>
        </p:txBody>
      </p:sp>
    </p:spTree>
    <p:extLst>
      <p:ext uri="{BB962C8B-B14F-4D97-AF65-F5344CB8AC3E}">
        <p14:creationId xmlns:p14="http://schemas.microsoft.com/office/powerpoint/2010/main" val="3387828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does not mean that activity-based budgeting and reporting is no longer recommended or required. </a:t>
            </a:r>
          </a:p>
          <a:p>
            <a:r>
              <a:rPr lang="en-US" dirty="0"/>
              <a:t>But it highlights the importance of keeping separate coding structures for input-based (or natural) expense classification vs output-based (or functional) expense classification.  A harmonised set of input-based expense lines can be consistently and efficiently mapped from a grantee’s chart of accounts. </a:t>
            </a:r>
          </a:p>
          <a:p>
            <a:r>
              <a:rPr lang="en-US" dirty="0"/>
              <a:t>Any activity-based budget worksheet can be restated, with the exact same costs, and summarized according to a harmonised list of input headings.</a:t>
            </a:r>
          </a:p>
          <a:p>
            <a:endParaRPr lang="en-US" dirty="0"/>
          </a:p>
          <a:p>
            <a:r>
              <a:rPr lang="en-US" dirty="0"/>
              <a:t>Additional reporting by activity may be necessary for project managers and / or donors, but this would be done using a different set of codes.</a:t>
            </a:r>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11</a:t>
            </a:fld>
            <a:endParaRPr lang="en-US"/>
          </a:p>
        </p:txBody>
      </p:sp>
    </p:spTree>
    <p:extLst>
      <p:ext uri="{BB962C8B-B14F-4D97-AF65-F5344CB8AC3E}">
        <p14:creationId xmlns:p14="http://schemas.microsoft.com/office/powerpoint/2010/main" val="85807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and the ones that follow show what the format actually looks like. </a:t>
            </a:r>
          </a:p>
          <a:p>
            <a:r>
              <a:rPr lang="en-US" dirty="0"/>
              <a:t>The title of each Supplementary Statement needs to specify the activities included in the report. This report relates to a sub-set of the transactions of the organisation as a whole and it needs to be clear which transactions are included. It could be a specific grant, project, campaign or </a:t>
            </a:r>
            <a:r>
              <a:rPr lang="en-US" dirty="0" err="1"/>
              <a:t>programme</a:t>
            </a:r>
            <a:r>
              <a:rPr lang="en-US" dirty="0"/>
              <a:t> for example. </a:t>
            </a:r>
          </a:p>
          <a:p>
            <a:endParaRPr lang="en-US" dirty="0"/>
          </a:p>
          <a:p>
            <a:r>
              <a:rPr lang="en-US" dirty="0"/>
              <a:t>The lines for different types of income and expense are fixed, they cannot be changed or added to. The Practice Guide includes details of which costs to include under each heading. Line items with zero value can be omitted.</a:t>
            </a:r>
          </a:p>
          <a:p>
            <a:r>
              <a:rPr lang="en-US" dirty="0"/>
              <a:t>Splitting between direct costs and support costs is not mandatory.</a:t>
            </a:r>
          </a:p>
          <a:p>
            <a:r>
              <a:rPr lang="en-US" dirty="0"/>
              <a:t>Each row has notes for more information. Some notes are required by PG1, others may be only if a donor requires it.</a:t>
            </a:r>
          </a:p>
          <a:p>
            <a:r>
              <a:rPr lang="en-US" dirty="0"/>
              <a:t>For example, if a donor required information about consultants, the grant agreement could specify that note 6 should include that information.</a:t>
            </a:r>
          </a:p>
          <a:p>
            <a:endParaRPr lang="en-US" dirty="0"/>
          </a:p>
          <a:p>
            <a:r>
              <a:rPr lang="en-US" dirty="0"/>
              <a:t>There are 3 fixed parameters that are essential for reconciliation to the main accounts</a:t>
            </a:r>
            <a:br>
              <a:rPr lang="en-US" dirty="0"/>
            </a:br>
            <a:r>
              <a:rPr lang="en-US" dirty="0"/>
              <a:t>1. Same currency as the NPO</a:t>
            </a:r>
          </a:p>
          <a:p>
            <a:r>
              <a:rPr lang="en-US" dirty="0"/>
              <a:t>2. Same financial period as the NPO’s annual audited accounts</a:t>
            </a:r>
          </a:p>
          <a:p>
            <a:r>
              <a:rPr lang="en-US" dirty="0"/>
              <a:t>3. Same accounting policies and basis as the NPO’s annual accounts</a:t>
            </a:r>
          </a:p>
          <a:p>
            <a:endParaRPr lang="en-US" dirty="0"/>
          </a:p>
          <a:p>
            <a:r>
              <a:rPr lang="en-US" dirty="0"/>
              <a:t>Reconciliation between a PG1-format grant report and the whole-of-entity accounts can be achieved, even if an the NPO is using a reporting framework other than INPAS (</a:t>
            </a:r>
            <a:r>
              <a:rPr lang="en-US" dirty="0" err="1"/>
              <a:t>eg</a:t>
            </a:r>
            <a:r>
              <a:rPr lang="en-US" dirty="0"/>
              <a:t> UK Charities SORP), as long as the NPO is tracking income, expenses and balances according to different funds. </a:t>
            </a:r>
          </a:p>
          <a:p>
            <a:r>
              <a:rPr lang="en-US" dirty="0"/>
              <a:t>If the NPO’s annual accounts are on an accrual basis, but the donor prefers reports on a cash basis, there is a standard format note to reconcile income and expenses according to the associated cash-basis figures. </a:t>
            </a:r>
          </a:p>
          <a:p>
            <a:r>
              <a:rPr lang="en-US" dirty="0"/>
              <a:t> </a:t>
            </a:r>
          </a:p>
          <a:p>
            <a:r>
              <a:rPr lang="en-US" dirty="0"/>
              <a:t>In the example shown here, you can see income of 100,000 and expenses of 80,000. Note that there is no expense line for assets or equipment. We will come back to that!</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12</a:t>
            </a:fld>
            <a:endParaRPr lang="en-US" dirty="0"/>
          </a:p>
        </p:txBody>
      </p:sp>
    </p:spTree>
    <p:extLst>
      <p:ext uri="{BB962C8B-B14F-4D97-AF65-F5344CB8AC3E}">
        <p14:creationId xmlns:p14="http://schemas.microsoft.com/office/powerpoint/2010/main" val="3704201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423F-9BE0-8CB8-4869-CC33A4F5D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683BC-A71B-BD88-C8B4-187EB5EDF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8959E1-B8A2-E37F-C7F0-436EF7C6674C}"/>
              </a:ext>
            </a:extLst>
          </p:cNvPr>
          <p:cNvSpPr>
            <a:spLocks noGrp="1"/>
          </p:cNvSpPr>
          <p:nvPr>
            <p:ph type="body" idx="1"/>
          </p:nvPr>
        </p:nvSpPr>
        <p:spPr/>
        <p:txBody>
          <a:bodyPr/>
          <a:lstStyle/>
          <a:p>
            <a:r>
              <a:rPr lang="en-US" dirty="0"/>
              <a:t>This is a continuation of the format.</a:t>
            </a:r>
          </a:p>
          <a:p>
            <a:r>
              <a:rPr lang="en-US" dirty="0"/>
              <a:t>Underneath expenses we have rows for foreign currency gains or losses, transfers between funds and any other financial movements.</a:t>
            </a:r>
          </a:p>
          <a:p>
            <a:endParaRPr lang="en-US" dirty="0"/>
          </a:p>
          <a:p>
            <a:r>
              <a:rPr lang="en-US" dirty="0"/>
              <a:t>This comes to a line for the net change, and finally the opening balance and the closing balance.</a:t>
            </a:r>
            <a:endParaRPr lang="en-GB" dirty="0"/>
          </a:p>
        </p:txBody>
      </p:sp>
      <p:sp>
        <p:nvSpPr>
          <p:cNvPr id="4" name="Slide Number Placeholder 3">
            <a:extLst>
              <a:ext uri="{FF2B5EF4-FFF2-40B4-BE49-F238E27FC236}">
                <a16:creationId xmlns:a16="http://schemas.microsoft.com/office/drawing/2014/main" id="{9D3B05E5-2C1E-32EC-F4F0-A55E834BB61F}"/>
              </a:ext>
            </a:extLst>
          </p:cNvPr>
          <p:cNvSpPr>
            <a:spLocks noGrp="1"/>
          </p:cNvSpPr>
          <p:nvPr>
            <p:ph type="sldNum" sz="quarter" idx="5"/>
          </p:nvPr>
        </p:nvSpPr>
        <p:spPr/>
        <p:txBody>
          <a:bodyPr/>
          <a:lstStyle/>
          <a:p>
            <a:fld id="{DBBA5AC6-9B9F-49F0-BAE1-E9FA56720E6A}" type="slidenum">
              <a:rPr lang="en-US" smtClean="0"/>
              <a:pPr/>
              <a:t>13</a:t>
            </a:fld>
            <a:endParaRPr lang="en-US" dirty="0"/>
          </a:p>
        </p:txBody>
      </p:sp>
    </p:spTree>
    <p:extLst>
      <p:ext uri="{BB962C8B-B14F-4D97-AF65-F5344CB8AC3E}">
        <p14:creationId xmlns:p14="http://schemas.microsoft.com/office/powerpoint/2010/main" val="83481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17C90-6075-0B46-201A-04B13C861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D59A1-5C42-D595-5871-7295CC2E4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CF5DB-A8A9-4062-322D-06E1C7E72616}"/>
              </a:ext>
            </a:extLst>
          </p:cNvPr>
          <p:cNvSpPr>
            <a:spLocks noGrp="1"/>
          </p:cNvSpPr>
          <p:nvPr>
            <p:ph type="body" idx="1"/>
          </p:nvPr>
        </p:nvSpPr>
        <p:spPr/>
        <p:txBody>
          <a:bodyPr/>
          <a:lstStyle/>
          <a:p>
            <a:pPr algn="l"/>
            <a:r>
              <a:rPr lang="en-US" dirty="0"/>
              <a:t>One of the ways in which this links to the main accounts is via a mandatory note in the whole-of-entity financial statements, called a ‘Movement in Funds Note’</a:t>
            </a:r>
          </a:p>
          <a:p>
            <a:pPr algn="l"/>
            <a:r>
              <a:rPr lang="en-US" dirty="0"/>
              <a:t>It splits out various restricted and unrestricted funds down the side, and along the top it shows the opening balance, income, expenses, transfers and closing balance.</a:t>
            </a:r>
          </a:p>
          <a:p>
            <a:pPr algn="l"/>
            <a:endParaRPr lang="en-US" dirty="0"/>
          </a:p>
          <a:p>
            <a:pPr algn="l"/>
            <a:r>
              <a:rPr lang="en-US" dirty="0"/>
              <a:t>The total fund balances would agree to the figures shown on the face of the balance sheet (Statement of Financial Position), while the total income and expenses would agree to the figures on the Statement of Income and Expenses. This is a powerful way to see how one particular grant (shown as one row) fits into the organisation as a whole.</a:t>
            </a:r>
          </a:p>
          <a:p>
            <a:pPr algn="l"/>
            <a:endParaRPr lang="en-US" dirty="0"/>
          </a:p>
          <a:p>
            <a:pPr algn="l"/>
            <a:endParaRPr lang="en-GB" dirty="0"/>
          </a:p>
        </p:txBody>
      </p:sp>
      <p:sp>
        <p:nvSpPr>
          <p:cNvPr id="4" name="Slide Number Placeholder 3">
            <a:extLst>
              <a:ext uri="{FF2B5EF4-FFF2-40B4-BE49-F238E27FC236}">
                <a16:creationId xmlns:a16="http://schemas.microsoft.com/office/drawing/2014/main" id="{0650DBEA-BC5C-0A3D-68D0-176C49D43130}"/>
              </a:ext>
            </a:extLst>
          </p:cNvPr>
          <p:cNvSpPr>
            <a:spLocks noGrp="1"/>
          </p:cNvSpPr>
          <p:nvPr>
            <p:ph type="sldNum" sz="quarter" idx="5"/>
          </p:nvPr>
        </p:nvSpPr>
        <p:spPr/>
        <p:txBody>
          <a:bodyPr/>
          <a:lstStyle/>
          <a:p>
            <a:fld id="{DBBA5AC6-9B9F-49F0-BAE1-E9FA56720E6A}" type="slidenum">
              <a:rPr lang="en-US" smtClean="0"/>
              <a:pPr/>
              <a:t>14</a:t>
            </a:fld>
            <a:endParaRPr lang="en-US"/>
          </a:p>
        </p:txBody>
      </p:sp>
    </p:spTree>
    <p:extLst>
      <p:ext uri="{BB962C8B-B14F-4D97-AF65-F5344CB8AC3E}">
        <p14:creationId xmlns:p14="http://schemas.microsoft.com/office/powerpoint/2010/main" val="419814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funded assets can be a problem for the reasons shown </a:t>
            </a:r>
          </a:p>
          <a:p>
            <a:r>
              <a:rPr lang="en-US" dirty="0"/>
              <a:t>2 possible solutions are consistent with INPAS</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15</a:t>
            </a:fld>
            <a:endParaRPr lang="en-US"/>
          </a:p>
        </p:txBody>
      </p:sp>
    </p:spTree>
    <p:extLst>
      <p:ext uri="{BB962C8B-B14F-4D97-AF65-F5344CB8AC3E}">
        <p14:creationId xmlns:p14="http://schemas.microsoft.com/office/powerpoint/2010/main" val="587783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D6CF9-B3E2-8C31-DE71-A854B513A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7F518-A729-A0D8-6AC5-768DCC188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E8E00-62C0-D5EB-AB6A-2A6D75C85021}"/>
              </a:ext>
            </a:extLst>
          </p:cNvPr>
          <p:cNvSpPr>
            <a:spLocks noGrp="1"/>
          </p:cNvSpPr>
          <p:nvPr>
            <p:ph type="body" idx="1"/>
          </p:nvPr>
        </p:nvSpPr>
        <p:spPr/>
        <p:txBody>
          <a:bodyPr/>
          <a:lstStyle/>
          <a:p>
            <a:r>
              <a:rPr lang="en-US" dirty="0"/>
              <a:t>Solution 1 is an additional optional section added to the bottom of the grant report. Starting with the 80,000 total expenditure, any depreciation charged within that figure is removed (to avoid double counting), and then the amount of capital costs incurred (assets purchased) in the year is added, with revised opening and closing balances that are more easily reconcilable to the donor’s own records.</a:t>
            </a:r>
          </a:p>
          <a:p>
            <a:endParaRPr lang="en-US" dirty="0"/>
          </a:p>
          <a:p>
            <a:r>
              <a:rPr lang="en-US" dirty="0"/>
              <a:t>Separate rows for inventory can also be added where relevant – taking out inventory issued, and adding inventory purchased.</a:t>
            </a:r>
            <a:endParaRPr lang="en-GB" dirty="0"/>
          </a:p>
        </p:txBody>
      </p:sp>
      <p:sp>
        <p:nvSpPr>
          <p:cNvPr id="4" name="Slide Number Placeholder 3">
            <a:extLst>
              <a:ext uri="{FF2B5EF4-FFF2-40B4-BE49-F238E27FC236}">
                <a16:creationId xmlns:a16="http://schemas.microsoft.com/office/drawing/2014/main" id="{5AF31D6F-C588-2D32-61B5-D73DDB33CB83}"/>
              </a:ext>
            </a:extLst>
          </p:cNvPr>
          <p:cNvSpPr>
            <a:spLocks noGrp="1"/>
          </p:cNvSpPr>
          <p:nvPr>
            <p:ph type="sldNum" sz="quarter" idx="5"/>
          </p:nvPr>
        </p:nvSpPr>
        <p:spPr/>
        <p:txBody>
          <a:bodyPr/>
          <a:lstStyle/>
          <a:p>
            <a:fld id="{DBBA5AC6-9B9F-49F0-BAE1-E9FA56720E6A}" type="slidenum">
              <a:rPr lang="en-US" smtClean="0"/>
              <a:pPr/>
              <a:t>16</a:t>
            </a:fld>
            <a:endParaRPr lang="en-US" dirty="0"/>
          </a:p>
        </p:txBody>
      </p:sp>
    </p:spTree>
    <p:extLst>
      <p:ext uri="{BB962C8B-B14F-4D97-AF65-F5344CB8AC3E}">
        <p14:creationId xmlns:p14="http://schemas.microsoft.com/office/powerpoint/2010/main" val="3945345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C5105-BCAB-C354-E73A-31ABF2EEA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E7C0D-A220-973A-65D0-C64E3E6CD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0A1E7-A126-14FB-C7CD-83BBDCA21EDB}"/>
              </a:ext>
            </a:extLst>
          </p:cNvPr>
          <p:cNvSpPr>
            <a:spLocks noGrp="1"/>
          </p:cNvSpPr>
          <p:nvPr>
            <p:ph type="body" idx="1"/>
          </p:nvPr>
        </p:nvSpPr>
        <p:spPr/>
        <p:txBody>
          <a:bodyPr/>
          <a:lstStyle/>
          <a:p>
            <a:r>
              <a:rPr lang="en-US" dirty="0"/>
              <a:t>As second option is to use the transfers line, with an explanation in the note.</a:t>
            </a:r>
            <a:endParaRPr lang="en-GB" dirty="0"/>
          </a:p>
        </p:txBody>
      </p:sp>
      <p:sp>
        <p:nvSpPr>
          <p:cNvPr id="4" name="Slide Number Placeholder 3">
            <a:extLst>
              <a:ext uri="{FF2B5EF4-FFF2-40B4-BE49-F238E27FC236}">
                <a16:creationId xmlns:a16="http://schemas.microsoft.com/office/drawing/2014/main" id="{BA3B57A0-E2AC-ECAE-AC4F-B5B9A5DD5733}"/>
              </a:ext>
            </a:extLst>
          </p:cNvPr>
          <p:cNvSpPr>
            <a:spLocks noGrp="1"/>
          </p:cNvSpPr>
          <p:nvPr>
            <p:ph type="sldNum" sz="quarter" idx="5"/>
          </p:nvPr>
        </p:nvSpPr>
        <p:spPr/>
        <p:txBody>
          <a:bodyPr/>
          <a:lstStyle/>
          <a:p>
            <a:fld id="{DBBA5AC6-9B9F-49F0-BAE1-E9FA56720E6A}" type="slidenum">
              <a:rPr lang="en-US" smtClean="0"/>
              <a:pPr/>
              <a:t>17</a:t>
            </a:fld>
            <a:endParaRPr lang="en-US" dirty="0"/>
          </a:p>
        </p:txBody>
      </p:sp>
    </p:spTree>
    <p:extLst>
      <p:ext uri="{BB962C8B-B14F-4D97-AF65-F5344CB8AC3E}">
        <p14:creationId xmlns:p14="http://schemas.microsoft.com/office/powerpoint/2010/main" val="1249937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0BBF3-C224-5C12-FBE4-617BF489B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2A34E-E364-B934-2E5D-3C8AF3D57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6A9FF-4018-C856-3C15-8D32BB640F1A}"/>
              </a:ext>
            </a:extLst>
          </p:cNvPr>
          <p:cNvSpPr>
            <a:spLocks noGrp="1"/>
          </p:cNvSpPr>
          <p:nvPr>
            <p:ph type="body" idx="1"/>
          </p:nvPr>
        </p:nvSpPr>
        <p:spPr/>
        <p:txBody>
          <a:bodyPr/>
          <a:lstStyle/>
          <a:p>
            <a:pPr algn="l"/>
            <a:r>
              <a:rPr lang="en-US" dirty="0"/>
              <a:t>If Solution 2 is used, the other side of the transfer could be to a separate asset fund – particularly if there were use restrictions on that asset, or to unrestricted funds.  This way the asset remains on the balance sheet, and is removed from the grant fund without being expensed.</a:t>
            </a:r>
            <a:endParaRPr lang="en-GB" dirty="0"/>
          </a:p>
        </p:txBody>
      </p:sp>
      <p:sp>
        <p:nvSpPr>
          <p:cNvPr id="4" name="Slide Number Placeholder 3">
            <a:extLst>
              <a:ext uri="{FF2B5EF4-FFF2-40B4-BE49-F238E27FC236}">
                <a16:creationId xmlns:a16="http://schemas.microsoft.com/office/drawing/2014/main" id="{6A5D17BC-2547-77E3-265F-A1C0A2D41255}"/>
              </a:ext>
            </a:extLst>
          </p:cNvPr>
          <p:cNvSpPr>
            <a:spLocks noGrp="1"/>
          </p:cNvSpPr>
          <p:nvPr>
            <p:ph type="sldNum" sz="quarter" idx="5"/>
          </p:nvPr>
        </p:nvSpPr>
        <p:spPr/>
        <p:txBody>
          <a:bodyPr/>
          <a:lstStyle/>
          <a:p>
            <a:fld id="{DBBA5AC6-9B9F-49F0-BAE1-E9FA56720E6A}" type="slidenum">
              <a:rPr lang="en-US" smtClean="0"/>
              <a:pPr/>
              <a:t>18</a:t>
            </a:fld>
            <a:endParaRPr lang="en-US"/>
          </a:p>
        </p:txBody>
      </p:sp>
    </p:spTree>
    <p:extLst>
      <p:ext uri="{BB962C8B-B14F-4D97-AF65-F5344CB8AC3E}">
        <p14:creationId xmlns:p14="http://schemas.microsoft.com/office/powerpoint/2010/main" val="3348347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key benefit of INPA Practice Guide 1 is in achieving the delicate balance between have enough fixed elements to achieve the consistency and burden reduction, while retaining sufficient flexibility to accommodate different donor needs. </a:t>
            </a:r>
          </a:p>
          <a:p>
            <a:endParaRPr lang="en-US" dirty="0"/>
          </a:p>
          <a:p>
            <a:r>
              <a:rPr lang="en-US" dirty="0"/>
              <a:t>London’s Millenium bridge wobbles a significant amount to accommodate wind and footfall, and yet retains its structural integrity.</a:t>
            </a:r>
          </a:p>
          <a:p>
            <a:r>
              <a:rPr lang="en-US" dirty="0"/>
              <a:t>Same with INPAS PG1, it can be stretched and pulled in different ways to accommodate donor needs, without losing the key benefits of </a:t>
            </a:r>
            <a:r>
              <a:rPr lang="en-US" dirty="0" err="1"/>
              <a:t>harmonisation</a:t>
            </a:r>
            <a:r>
              <a:rPr lang="en-US" dirty="0"/>
              <a:t>.</a:t>
            </a:r>
          </a:p>
          <a:p>
            <a:r>
              <a:rPr lang="en-US" dirty="0"/>
              <a:t>The next 3 slides show a variety of column heading options that enable this.</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19</a:t>
            </a:fld>
            <a:endParaRPr lang="en-US"/>
          </a:p>
        </p:txBody>
      </p:sp>
    </p:spTree>
    <p:extLst>
      <p:ext uri="{BB962C8B-B14F-4D97-AF65-F5344CB8AC3E}">
        <p14:creationId xmlns:p14="http://schemas.microsoft.com/office/powerpoint/2010/main" val="3010012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Without changing the core format and requirements for reporting historical actuals in NPO currency for the period, there is flexibility for funders in terms of choosing which other columns they would like to see. In this example we see the donor currency and budget.</a:t>
            </a:r>
          </a:p>
        </p:txBody>
      </p:sp>
      <p:sp>
        <p:nvSpPr>
          <p:cNvPr id="4" name="Slide Number Placeholder 3"/>
          <p:cNvSpPr>
            <a:spLocks noGrp="1"/>
          </p:cNvSpPr>
          <p:nvPr>
            <p:ph type="sldNum" sz="quarter" idx="5"/>
          </p:nvPr>
        </p:nvSpPr>
        <p:spPr/>
        <p:txBody>
          <a:bodyPr/>
          <a:lstStyle/>
          <a:p>
            <a:fld id="{DBBA5AC6-9B9F-49F0-BAE1-E9FA56720E6A}" type="slidenum">
              <a:rPr lang="en-US" smtClean="0"/>
              <a:pPr/>
              <a:t>20</a:t>
            </a:fld>
            <a:endParaRPr lang="en-US"/>
          </a:p>
        </p:txBody>
      </p:sp>
    </p:spTree>
    <p:extLst>
      <p:ext uri="{BB962C8B-B14F-4D97-AF65-F5344CB8AC3E}">
        <p14:creationId xmlns:p14="http://schemas.microsoft.com/office/powerpoint/2010/main" val="3275070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financial year is split into different periods. If a grant period straddles different financial years, figures from a previous financial year could be added in. </a:t>
            </a:r>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21</a:t>
            </a:fld>
            <a:endParaRPr lang="en-US"/>
          </a:p>
        </p:txBody>
      </p:sp>
    </p:spTree>
    <p:extLst>
      <p:ext uri="{BB962C8B-B14F-4D97-AF65-F5344CB8AC3E}">
        <p14:creationId xmlns:p14="http://schemas.microsoft.com/office/powerpoint/2010/main" val="3530095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Columns for different funding sources can be useful for jointly funded </a:t>
            </a:r>
            <a:r>
              <a:rPr lang="en-US" dirty="0" err="1"/>
              <a:t>programmes</a:t>
            </a:r>
            <a:r>
              <a:rPr lang="en-US" dirty="0"/>
              <a:t>, cost sharing contributions, showing revenue raised or costs incurred that relate to a project or activity (according to the specified title) but are not covered by the funding (</a:t>
            </a:r>
            <a:r>
              <a:rPr lang="en-US" dirty="0" err="1"/>
              <a:t>eg</a:t>
            </a:r>
            <a:r>
              <a:rPr lang="en-US" dirty="0"/>
              <a:t> FX losses, support costs or ineligible costs).</a:t>
            </a:r>
          </a:p>
          <a:p>
            <a:endParaRPr lang="en-US" dirty="0"/>
          </a:p>
          <a:p>
            <a:r>
              <a:rPr lang="en-US" dirty="0"/>
              <a:t>Donors decide or agree with their grantees which specific column headings or analysis is most relevant and useful in the situation. For example, there could be a primary split by period, and then in the notes the figures for a certain period are converted to donor currency and compared to the budget.</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22</a:t>
            </a:fld>
            <a:endParaRPr lang="en-US"/>
          </a:p>
        </p:txBody>
      </p:sp>
    </p:spTree>
    <p:extLst>
      <p:ext uri="{BB962C8B-B14F-4D97-AF65-F5344CB8AC3E}">
        <p14:creationId xmlns:p14="http://schemas.microsoft.com/office/powerpoint/2010/main" val="904238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There is an option, at the discretion of an NPO and its funder(s) to include grant reports as Supplementary Statements annexed to the main accounts. If this is done, the audit status of any such annexes must be very clear.</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23</a:t>
            </a:fld>
            <a:endParaRPr lang="en-US"/>
          </a:p>
        </p:txBody>
      </p:sp>
    </p:spTree>
    <p:extLst>
      <p:ext uri="{BB962C8B-B14F-4D97-AF65-F5344CB8AC3E}">
        <p14:creationId xmlns:p14="http://schemas.microsoft.com/office/powerpoint/2010/main" val="108610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useful links for further information.</a:t>
            </a:r>
          </a:p>
          <a:p>
            <a:endParaRPr lang="en-US" dirty="0"/>
          </a:p>
          <a:p>
            <a:r>
              <a:rPr lang="en-US" dirty="0"/>
              <a:t>You can view the video, visit the website, download the standard, read the FAQ, follow us on social media, find other ways to get involved, such as joining a community of practice, or get in touch with the team </a:t>
            </a:r>
            <a:r>
              <a:rPr lang="en-US"/>
              <a:t>directly.</a:t>
            </a:r>
            <a:endParaRPr lang="en-US" dirty="0"/>
          </a:p>
        </p:txBody>
      </p:sp>
      <p:sp>
        <p:nvSpPr>
          <p:cNvPr id="4" name="Slide Number Placeholder 3"/>
          <p:cNvSpPr>
            <a:spLocks noGrp="1"/>
          </p:cNvSpPr>
          <p:nvPr>
            <p:ph type="sldNum" sz="quarter" idx="5"/>
          </p:nvPr>
        </p:nvSpPr>
        <p:spPr/>
        <p:txBody>
          <a:bodyPr/>
          <a:lstStyle/>
          <a:p>
            <a:fld id="{94A86038-276D-400D-BC82-8AD146838EAB}" type="slidenum">
              <a:rPr lang="en-US" smtClean="0"/>
              <a:t>24</a:t>
            </a:fld>
            <a:endParaRPr lang="en-US"/>
          </a:p>
        </p:txBody>
      </p:sp>
    </p:spTree>
    <p:extLst>
      <p:ext uri="{BB962C8B-B14F-4D97-AF65-F5344CB8AC3E}">
        <p14:creationId xmlns:p14="http://schemas.microsoft.com/office/powerpoint/2010/main" val="3880104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76700" y="2503487"/>
            <a:ext cx="8153400" cy="2387600"/>
          </a:xfrm>
        </p:spPr>
        <p:txBody>
          <a:bodyPr anchor="b"/>
          <a:lstStyle>
            <a:lvl1pPr algn="ctr">
              <a:defRPr sz="6000"/>
            </a:lvl1pPr>
          </a:lstStyle>
          <a:p>
            <a:r>
              <a:rPr lang="en-US"/>
              <a:t>Click to edit Master title style</a:t>
            </a:r>
          </a:p>
        </p:txBody>
      </p:sp>
      <p:pic>
        <p:nvPicPr>
          <p:cNvPr id="9" name="Picture 8">
            <a:extLst>
              <a:ext uri="{FF2B5EF4-FFF2-40B4-BE49-F238E27FC236}">
                <a16:creationId xmlns:a16="http://schemas.microsoft.com/office/drawing/2014/main" id="{CD956887-EB50-1864-F05B-A7691EB3F674}"/>
              </a:ext>
            </a:extLst>
          </p:cNvPr>
          <p:cNvPicPr>
            <a:picLocks noChangeAspect="1"/>
          </p:cNvPicPr>
          <p:nvPr userDrawn="1"/>
        </p:nvPicPr>
        <p:blipFill>
          <a:blip r:embed="rId2"/>
          <a:stretch>
            <a:fillRect/>
          </a:stretch>
        </p:blipFill>
        <p:spPr>
          <a:xfrm>
            <a:off x="838200" y="1603584"/>
            <a:ext cx="4114800" cy="4207381"/>
          </a:xfrm>
          <a:prstGeom prst="rect">
            <a:avLst/>
          </a:prstGeom>
        </p:spPr>
      </p:pic>
      <p:pic>
        <p:nvPicPr>
          <p:cNvPr id="5" name="Picture 4">
            <a:extLst>
              <a:ext uri="{FF2B5EF4-FFF2-40B4-BE49-F238E27FC236}">
                <a16:creationId xmlns:a16="http://schemas.microsoft.com/office/drawing/2014/main" id="{95E1DFD3-7126-9CA9-4BD4-0B9AB599A3F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0726" t="32635" r="9598" b="29830"/>
          <a:stretch>
            <a:fillRect/>
          </a:stretch>
        </p:blipFill>
        <p:spPr>
          <a:xfrm>
            <a:off x="9667066" y="50493"/>
            <a:ext cx="2524934" cy="771397"/>
          </a:xfrm>
          <a:prstGeom prst="rect">
            <a:avLst/>
          </a:prstGeom>
        </p:spPr>
      </p:pic>
    </p:spTree>
    <p:extLst>
      <p:ext uri="{BB962C8B-B14F-4D97-AF65-F5344CB8AC3E}">
        <p14:creationId xmlns:p14="http://schemas.microsoft.com/office/powerpoint/2010/main" val="201481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latin typeface="Open Sans Light" panose="020B0306030504020204" pitchFamily="34" charset="0"/>
                <a:ea typeface="Open Sans Light" panose="020B0306030504020204" pitchFamily="34" charset="0"/>
                <a:cs typeface="Open Sans Light" panose="020B030603050402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2C760152-47A0-1AD7-81F4-35664170C37A}"/>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2166006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8E7692D0-221B-3755-9F18-4CA421A43B07}"/>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325184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80B44D8B-6360-0E43-3DC2-B6EA1FD234AA}"/>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80437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EB7C0C86-3C19-1DC6-ED09-0EA1D53F42C2}"/>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43102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BB823-720A-5758-1D22-944855CF1F6F}"/>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1972747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8" name="Rectangle 7">
            <a:extLst>
              <a:ext uri="{FF2B5EF4-FFF2-40B4-BE49-F238E27FC236}">
                <a16:creationId xmlns:a16="http://schemas.microsoft.com/office/drawing/2014/main" id="{CE9DE155-D17D-466B-BFAE-D4F8C9B1FB89}"/>
              </a:ext>
            </a:extLst>
          </p:cNvPr>
          <p:cNvSpPr/>
          <p:nvPr userDrawn="1"/>
        </p:nvSpPr>
        <p:spPr>
          <a:xfrm>
            <a:off x="0" y="1096773"/>
            <a:ext cx="213299" cy="4994175"/>
          </a:xfrm>
          <a:prstGeom prst="rect">
            <a:avLst/>
          </a:prstGeom>
          <a:solidFill>
            <a:srgbClr val="0C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a:extLst>
              <a:ext uri="{FF2B5EF4-FFF2-40B4-BE49-F238E27FC236}">
                <a16:creationId xmlns:a16="http://schemas.microsoft.com/office/drawing/2014/main" id="{A983B366-36B8-4EA6-88C4-F86501745405}"/>
              </a:ext>
            </a:extLst>
          </p:cNvPr>
          <p:cNvSpPr/>
          <p:nvPr userDrawn="1"/>
        </p:nvSpPr>
        <p:spPr>
          <a:xfrm>
            <a:off x="213299" y="1825625"/>
            <a:ext cx="192227" cy="3622487"/>
          </a:xfrm>
          <a:prstGeom prst="rect">
            <a:avLst/>
          </a:prstGeom>
          <a:solidFill>
            <a:srgbClr val="56A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69327540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5"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INPRF-INPAS" TargetMode="External"/><Relationship Id="rId3" Type="http://schemas.openxmlformats.org/officeDocument/2006/relationships/hyperlink" Target="https://youtu.be/ZxBEd2qfWs4" TargetMode="External"/><Relationship Id="rId7" Type="http://schemas.openxmlformats.org/officeDocument/2006/relationships/hyperlink" Target="https://www.inprf.org/wp-content/uploads/FAQs/251124-INPAS-and-INPAS-Guide-1-FAQs.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inprf.org/download-inpas-pg1/" TargetMode="External"/><Relationship Id="rId11" Type="http://schemas.openxmlformats.org/officeDocument/2006/relationships/hyperlink" Target="https://www.inprf.org/meet-the-team/" TargetMode="External"/><Relationship Id="rId5" Type="http://schemas.openxmlformats.org/officeDocument/2006/relationships/hyperlink" Target="https://www.inprf.org/exploring-inpas/" TargetMode="External"/><Relationship Id="rId10" Type="http://schemas.openxmlformats.org/officeDocument/2006/relationships/hyperlink" Target="https://forms.office.com/pages/responsepage.aspx?id=gYAIVhsu40qUchsgBgMzq_91_XjLm2FMg_1Rtqj0k8tUODJUM0FVN0lXSFNXT0lZTlYyVlowUFFGWi4u&amp;route=shorturl" TargetMode="External"/><Relationship Id="rId4" Type="http://schemas.openxmlformats.org/officeDocument/2006/relationships/hyperlink" Target="http://www.inprf.org/" TargetMode="External"/><Relationship Id="rId9" Type="http://schemas.openxmlformats.org/officeDocument/2006/relationships/hyperlink" Target="https://www.linkedin.com/company/374065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text on it&#10;&#10;AI-generated content may be incorrect.">
            <a:extLst>
              <a:ext uri="{FF2B5EF4-FFF2-40B4-BE49-F238E27FC236}">
                <a16:creationId xmlns:a16="http://schemas.microsoft.com/office/drawing/2014/main" id="{19FEC31A-96FB-D7BA-8AC7-25EDA05C2CCA}"/>
              </a:ext>
            </a:extLst>
          </p:cNvPr>
          <p:cNvPicPr>
            <a:picLocks noChangeAspect="1"/>
          </p:cNvPicPr>
          <p:nvPr/>
        </p:nvPicPr>
        <p:blipFill>
          <a:blip r:embed="rId3">
            <a:extLst>
              <a:ext uri="{28A0092B-C50C-407E-A947-70E740481C1C}">
                <a14:useLocalDpi xmlns:a14="http://schemas.microsoft.com/office/drawing/2010/main" val="0"/>
              </a:ext>
            </a:extLst>
          </a:blip>
          <a:srcRect t="22741" b="29955"/>
          <a:stretch/>
        </p:blipFill>
        <p:spPr>
          <a:xfrm>
            <a:off x="1251674" y="293688"/>
            <a:ext cx="9688651" cy="3244169"/>
          </a:xfrm>
          <a:prstGeom prst="rect">
            <a:avLst/>
          </a:prstGeom>
        </p:spPr>
      </p:pic>
      <p:sp>
        <p:nvSpPr>
          <p:cNvPr id="6" name="Content Placeholder 2">
            <a:extLst>
              <a:ext uri="{FF2B5EF4-FFF2-40B4-BE49-F238E27FC236}">
                <a16:creationId xmlns:a16="http://schemas.microsoft.com/office/drawing/2014/main" id="{C50EFB6F-148F-94A6-90DC-6B9745A5396C}"/>
              </a:ext>
            </a:extLst>
          </p:cNvPr>
          <p:cNvSpPr>
            <a:spLocks noGrp="1"/>
          </p:cNvSpPr>
          <p:nvPr>
            <p:ph idx="1"/>
          </p:nvPr>
        </p:nvSpPr>
        <p:spPr>
          <a:xfrm>
            <a:off x="1490242" y="3429000"/>
            <a:ext cx="9688651" cy="1908175"/>
          </a:xfrm>
        </p:spPr>
        <p:txBody>
          <a:bodyPr>
            <a:normAutofit/>
          </a:bodyPr>
          <a:lstStyle/>
          <a:p>
            <a:pPr marL="0" indent="0" algn="ctr">
              <a:lnSpc>
                <a:spcPct val="100000"/>
              </a:lnSpc>
              <a:buNone/>
            </a:pPr>
            <a:r>
              <a:rPr lang="en-US" sz="3600" b="0" i="0" dirty="0">
                <a:solidFill>
                  <a:srgbClr val="1D1C1D"/>
                </a:solidFill>
                <a:effectLst/>
                <a:latin typeface="+mn-lt"/>
              </a:rPr>
              <a:t>Improving the quality of non-profit financial reports while reducing the burden of multiple grant reporting formats</a:t>
            </a:r>
            <a:endParaRPr lang="en-GB" sz="6000" dirty="0">
              <a:latin typeface="+mn-lt"/>
            </a:endParaRPr>
          </a:p>
        </p:txBody>
      </p:sp>
      <p:sp>
        <p:nvSpPr>
          <p:cNvPr id="2" name="Rectangle: Rounded Corners 1">
            <a:extLst>
              <a:ext uri="{FF2B5EF4-FFF2-40B4-BE49-F238E27FC236}">
                <a16:creationId xmlns:a16="http://schemas.microsoft.com/office/drawing/2014/main" id="{EB7B84B6-53F3-8204-833E-4285191195C6}"/>
              </a:ext>
            </a:extLst>
          </p:cNvPr>
          <p:cNvSpPr/>
          <p:nvPr/>
        </p:nvSpPr>
        <p:spPr>
          <a:xfrm>
            <a:off x="1845117" y="5435600"/>
            <a:ext cx="8978900" cy="76200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INPAS Practice Guide 1: Harmonised Grant Reporting</a:t>
            </a:r>
            <a:endParaRPr lang="en-GB"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44249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6C9AA-0EAD-4003-E8E1-5CDA25797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62B2F-E1DC-06E9-62D1-D32893F6D86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Work Sans" panose="00000500000000000000" pitchFamily="2" charset="0"/>
                <a:ea typeface="+mj-ea"/>
                <a:cs typeface="+mj-cs"/>
              </a:rPr>
              <a:t>Problems with donor reporting</a:t>
            </a:r>
          </a:p>
        </p:txBody>
      </p:sp>
      <p:pic>
        <p:nvPicPr>
          <p:cNvPr id="4" name="Picture 3">
            <a:extLst>
              <a:ext uri="{FF2B5EF4-FFF2-40B4-BE49-F238E27FC236}">
                <a16:creationId xmlns:a16="http://schemas.microsoft.com/office/drawing/2014/main" id="{593C2DE3-7A91-F06F-BAF7-ED2215E49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395" y="1402925"/>
            <a:ext cx="5181600" cy="5181600"/>
          </a:xfrm>
          <a:prstGeom prst="rect">
            <a:avLst/>
          </a:prstGeom>
          <a:noFill/>
        </p:spPr>
      </p:pic>
      <p:grpSp>
        <p:nvGrpSpPr>
          <p:cNvPr id="18" name="Group 17">
            <a:extLst>
              <a:ext uri="{FF2B5EF4-FFF2-40B4-BE49-F238E27FC236}">
                <a16:creationId xmlns:a16="http://schemas.microsoft.com/office/drawing/2014/main" id="{E6976BA8-89CD-50AA-F996-0FC82A8530B8}"/>
              </a:ext>
            </a:extLst>
          </p:cNvPr>
          <p:cNvGrpSpPr/>
          <p:nvPr/>
        </p:nvGrpSpPr>
        <p:grpSpPr>
          <a:xfrm>
            <a:off x="5898995" y="2287855"/>
            <a:ext cx="5681893" cy="3699501"/>
            <a:chOff x="5898995" y="2287855"/>
            <a:chExt cx="5681893" cy="3699501"/>
          </a:xfrm>
        </p:grpSpPr>
        <p:sp>
          <p:nvSpPr>
            <p:cNvPr id="19" name="Freeform: Shape 18">
              <a:extLst>
                <a:ext uri="{FF2B5EF4-FFF2-40B4-BE49-F238E27FC236}">
                  <a16:creationId xmlns:a16="http://schemas.microsoft.com/office/drawing/2014/main" id="{62E822AD-408D-63EA-1CFE-C7E6112F6250}"/>
                </a:ext>
              </a:extLst>
            </p:cNvPr>
            <p:cNvSpPr/>
            <p:nvPr/>
          </p:nvSpPr>
          <p:spPr>
            <a:xfrm>
              <a:off x="5898995" y="2287855"/>
              <a:ext cx="1395612" cy="1993731"/>
            </a:xfrm>
            <a:custGeom>
              <a:avLst/>
              <a:gdLst>
                <a:gd name="csX0" fmla="*/ 0 w 1993730"/>
                <a:gd name="csY0" fmla="*/ 0 h 1395611"/>
                <a:gd name="csX1" fmla="*/ 1295925 w 1993730"/>
                <a:gd name="csY1" fmla="*/ 0 h 1395611"/>
                <a:gd name="csX2" fmla="*/ 1993730 w 1993730"/>
                <a:gd name="csY2" fmla="*/ 697806 h 1395611"/>
                <a:gd name="csX3" fmla="*/ 1295925 w 1993730"/>
                <a:gd name="csY3" fmla="*/ 1395611 h 1395611"/>
                <a:gd name="csX4" fmla="*/ 0 w 1993730"/>
                <a:gd name="csY4" fmla="*/ 1395611 h 1395611"/>
                <a:gd name="csX5" fmla="*/ 697806 w 1993730"/>
                <a:gd name="csY5" fmla="*/ 697806 h 1395611"/>
                <a:gd name="csX6" fmla="*/ 0 w 1993730"/>
                <a:gd name="csY6" fmla="*/ 0 h 13956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93730" h="1395611">
                  <a:moveTo>
                    <a:pt x="1993729" y="0"/>
                  </a:moveTo>
                  <a:lnTo>
                    <a:pt x="1993729" y="907147"/>
                  </a:lnTo>
                  <a:lnTo>
                    <a:pt x="996864" y="1395611"/>
                  </a:lnTo>
                  <a:lnTo>
                    <a:pt x="1" y="907147"/>
                  </a:lnTo>
                  <a:lnTo>
                    <a:pt x="1" y="0"/>
                  </a:lnTo>
                  <a:lnTo>
                    <a:pt x="996864" y="488464"/>
                  </a:lnTo>
                  <a:lnTo>
                    <a:pt x="1993729"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16" tIns="716222" rIns="18415" bIns="716220" numCol="1" spcCol="1270" anchor="ctr" anchorCtr="0">
              <a:noAutofit/>
            </a:bodyPr>
            <a:lstStyle/>
            <a:p>
              <a:pPr marL="0" lvl="0" indent="0" algn="ctr" defTabSz="1289050">
                <a:lnSpc>
                  <a:spcPct val="90000"/>
                </a:lnSpc>
                <a:spcBef>
                  <a:spcPct val="0"/>
                </a:spcBef>
                <a:spcAft>
                  <a:spcPct val="35000"/>
                </a:spcAft>
                <a:buNone/>
              </a:pPr>
              <a:r>
                <a:rPr lang="en-US" sz="2400" kern="1200" dirty="0">
                  <a:latin typeface="Open Sans" panose="020B0606030504020204" pitchFamily="34" charset="0"/>
                  <a:ea typeface="Open Sans" panose="020B0606030504020204" pitchFamily="34" charset="0"/>
                  <a:cs typeface="Open Sans" panose="020B0606030504020204" pitchFamily="34" charset="0"/>
                </a:rPr>
                <a:t>Grantors</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Freeform: Shape 19">
              <a:extLst>
                <a:ext uri="{FF2B5EF4-FFF2-40B4-BE49-F238E27FC236}">
                  <a16:creationId xmlns:a16="http://schemas.microsoft.com/office/drawing/2014/main" id="{2A3103C7-FDFB-01CE-8EFE-2F136A986656}"/>
                </a:ext>
              </a:extLst>
            </p:cNvPr>
            <p:cNvSpPr/>
            <p:nvPr/>
          </p:nvSpPr>
          <p:spPr>
            <a:xfrm>
              <a:off x="7294606" y="2287857"/>
              <a:ext cx="4286282" cy="1295924"/>
            </a:xfrm>
            <a:custGeom>
              <a:avLst/>
              <a:gdLst>
                <a:gd name="csX0" fmla="*/ 215992 w 1295924"/>
                <a:gd name="csY0" fmla="*/ 0 h 4286282"/>
                <a:gd name="csX1" fmla="*/ 1079932 w 1295924"/>
                <a:gd name="csY1" fmla="*/ 0 h 4286282"/>
                <a:gd name="csX2" fmla="*/ 1295924 w 1295924"/>
                <a:gd name="csY2" fmla="*/ 215992 h 4286282"/>
                <a:gd name="csX3" fmla="*/ 1295924 w 1295924"/>
                <a:gd name="csY3" fmla="*/ 4286282 h 4286282"/>
                <a:gd name="csX4" fmla="*/ 1295924 w 1295924"/>
                <a:gd name="csY4" fmla="*/ 4286282 h 4286282"/>
                <a:gd name="csX5" fmla="*/ 0 w 1295924"/>
                <a:gd name="csY5" fmla="*/ 4286282 h 4286282"/>
                <a:gd name="csX6" fmla="*/ 0 w 1295924"/>
                <a:gd name="csY6" fmla="*/ 4286282 h 4286282"/>
                <a:gd name="csX7" fmla="*/ 0 w 1295924"/>
                <a:gd name="csY7" fmla="*/ 215992 h 4286282"/>
                <a:gd name="csX8" fmla="*/ 215992 w 1295924"/>
                <a:gd name="csY8" fmla="*/ 0 h 4286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95924" h="4286282">
                  <a:moveTo>
                    <a:pt x="1295924" y="714396"/>
                  </a:moveTo>
                  <a:lnTo>
                    <a:pt x="1295924" y="3571886"/>
                  </a:lnTo>
                  <a:cubicBezTo>
                    <a:pt x="1295924" y="3966436"/>
                    <a:pt x="1266687" y="4286282"/>
                    <a:pt x="1230620" y="4286282"/>
                  </a:cubicBezTo>
                  <a:lnTo>
                    <a:pt x="0" y="4286282"/>
                  </a:lnTo>
                  <a:lnTo>
                    <a:pt x="0" y="4286282"/>
                  </a:lnTo>
                  <a:lnTo>
                    <a:pt x="0" y="0"/>
                  </a:lnTo>
                  <a:lnTo>
                    <a:pt x="0" y="0"/>
                  </a:lnTo>
                  <a:lnTo>
                    <a:pt x="1230620" y="0"/>
                  </a:lnTo>
                  <a:cubicBezTo>
                    <a:pt x="1266687" y="0"/>
                    <a:pt x="1295924" y="319846"/>
                    <a:pt x="1295924" y="714396"/>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9136" tIns="81042" rIns="81042" bIns="81042" numCol="1" spcCol="1270" anchor="ctr" anchorCtr="0">
              <a:noAutofit/>
            </a:bodyPr>
            <a:lstStyle/>
            <a:p>
              <a:pPr marL="0" lvl="1" algn="l" defTabSz="1244600">
                <a:lnSpc>
                  <a:spcPct val="90000"/>
                </a:lnSpc>
                <a:spcBef>
                  <a:spcPct val="0"/>
                </a:spcBef>
                <a:spcAft>
                  <a:spcPct val="15000"/>
                </a:spcAft>
              </a:pPr>
              <a:r>
                <a:rPr lang="en-US" sz="2000" b="1" kern="1200" dirty="0">
                  <a:latin typeface="Open Sans" panose="020B0606030504020204" pitchFamily="34" charset="0"/>
                  <a:ea typeface="Open Sans" panose="020B0606030504020204" pitchFamily="34" charset="0"/>
                  <a:cs typeface="Open Sans" panose="020B0606030504020204" pitchFamily="34" charset="0"/>
                </a:rPr>
                <a:t>Risky</a:t>
              </a:r>
              <a:r>
                <a:rPr lang="en-US" sz="1400" b="1" kern="1200" dirty="0">
                  <a:latin typeface="Open Sans" panose="020B0606030504020204" pitchFamily="34" charset="0"/>
                  <a:ea typeface="Open Sans" panose="020B0606030504020204" pitchFamily="34" charset="0"/>
                  <a:cs typeface="Open Sans" panose="020B0606030504020204" pitchFamily="34" charset="0"/>
                </a:rPr>
                <a:t> </a:t>
              </a:r>
              <a:r>
                <a:rPr lang="en-US" sz="1400" kern="1200" dirty="0">
                  <a:latin typeface="Open Sans" panose="020B0606030504020204" pitchFamily="34" charset="0"/>
                  <a:ea typeface="Open Sans" panose="020B0606030504020204" pitchFamily="34" charset="0"/>
                  <a:cs typeface="Open Sans" panose="020B0606030504020204" pitchFamily="34" charset="0"/>
                </a:rPr>
                <a:t> </a:t>
              </a:r>
              <a:endParaRPr lang="en-GB" sz="1400" kern="1200" dirty="0">
                <a:latin typeface="Open Sans" panose="020B0606030504020204" pitchFamily="34" charset="0"/>
                <a:ea typeface="Open Sans" panose="020B0606030504020204" pitchFamily="34" charset="0"/>
                <a:cs typeface="Open Sans" panose="020B0606030504020204" pitchFamily="34" charset="0"/>
              </a:endParaRPr>
            </a:p>
            <a:p>
              <a:pPr marL="171450" lvl="1" indent="-171450" algn="l" defTabSz="800100">
                <a:lnSpc>
                  <a:spcPct val="90000"/>
                </a:lnSpc>
                <a:spcBef>
                  <a:spcPct val="0"/>
                </a:spcBef>
                <a:spcAft>
                  <a:spcPct val="15000"/>
                </a:spcAft>
                <a:buChar char="•"/>
              </a:pPr>
              <a:r>
                <a:rPr lang="en-US" sz="1600" kern="1200" dirty="0">
                  <a:latin typeface="Open Sans" panose="020B0606030504020204" pitchFamily="34" charset="0"/>
                  <a:ea typeface="Open Sans" panose="020B0606030504020204" pitchFamily="34" charset="0"/>
                  <a:cs typeface="Open Sans" panose="020B0606030504020204" pitchFamily="34" charset="0"/>
                </a:rPr>
                <a:t>error prone, easy to manipulate, difficult to audit</a:t>
              </a:r>
              <a:endParaRPr lang="en-GB" sz="1600" kern="1200" dirty="0">
                <a:latin typeface="Open Sans" panose="020B0606030504020204" pitchFamily="34" charset="0"/>
                <a:ea typeface="Open Sans" panose="020B0606030504020204" pitchFamily="34" charset="0"/>
                <a:cs typeface="Open Sans" panose="020B0606030504020204" pitchFamily="34" charset="0"/>
              </a:endParaRPr>
            </a:p>
            <a:p>
              <a:pPr marL="171450" lvl="1" indent="-171450" algn="l" defTabSz="800100">
                <a:lnSpc>
                  <a:spcPct val="90000"/>
                </a:lnSpc>
                <a:spcBef>
                  <a:spcPct val="0"/>
                </a:spcBef>
                <a:spcAft>
                  <a:spcPct val="15000"/>
                </a:spcAft>
                <a:buChar char="•"/>
              </a:pPr>
              <a:r>
                <a:rPr lang="en-US" sz="1600" kern="1200" dirty="0">
                  <a:latin typeface="Open Sans" panose="020B0606030504020204" pitchFamily="34" charset="0"/>
                  <a:ea typeface="Open Sans" panose="020B0606030504020204" pitchFamily="34" charset="0"/>
                  <a:cs typeface="Open Sans" panose="020B0606030504020204" pitchFamily="34" charset="0"/>
                </a:rPr>
                <a:t>late reports</a:t>
              </a:r>
              <a:endParaRPr lang="en-GB" sz="16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Freeform: Shape 20">
              <a:extLst>
                <a:ext uri="{FF2B5EF4-FFF2-40B4-BE49-F238E27FC236}">
                  <a16:creationId xmlns:a16="http://schemas.microsoft.com/office/drawing/2014/main" id="{DC3599C4-9562-6206-8408-7626435CB4A3}"/>
                </a:ext>
              </a:extLst>
            </p:cNvPr>
            <p:cNvSpPr/>
            <p:nvPr/>
          </p:nvSpPr>
          <p:spPr>
            <a:xfrm>
              <a:off x="5898995" y="3993625"/>
              <a:ext cx="1395612" cy="1993731"/>
            </a:xfrm>
            <a:custGeom>
              <a:avLst/>
              <a:gdLst>
                <a:gd name="csX0" fmla="*/ 0 w 1993730"/>
                <a:gd name="csY0" fmla="*/ 0 h 1395611"/>
                <a:gd name="csX1" fmla="*/ 1295925 w 1993730"/>
                <a:gd name="csY1" fmla="*/ 0 h 1395611"/>
                <a:gd name="csX2" fmla="*/ 1993730 w 1993730"/>
                <a:gd name="csY2" fmla="*/ 697806 h 1395611"/>
                <a:gd name="csX3" fmla="*/ 1295925 w 1993730"/>
                <a:gd name="csY3" fmla="*/ 1395611 h 1395611"/>
                <a:gd name="csX4" fmla="*/ 0 w 1993730"/>
                <a:gd name="csY4" fmla="*/ 1395611 h 1395611"/>
                <a:gd name="csX5" fmla="*/ 697806 w 1993730"/>
                <a:gd name="csY5" fmla="*/ 697806 h 1395611"/>
                <a:gd name="csX6" fmla="*/ 0 w 1993730"/>
                <a:gd name="csY6" fmla="*/ 0 h 13956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93730" h="1395611">
                  <a:moveTo>
                    <a:pt x="1993729" y="0"/>
                  </a:moveTo>
                  <a:lnTo>
                    <a:pt x="1993729" y="907147"/>
                  </a:lnTo>
                  <a:lnTo>
                    <a:pt x="996864" y="1395611"/>
                  </a:lnTo>
                  <a:lnTo>
                    <a:pt x="1" y="907147"/>
                  </a:lnTo>
                  <a:lnTo>
                    <a:pt x="1" y="0"/>
                  </a:lnTo>
                  <a:lnTo>
                    <a:pt x="996864" y="488464"/>
                  </a:lnTo>
                  <a:lnTo>
                    <a:pt x="1993729"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16" tIns="716222" rIns="18415" bIns="716220" numCol="1" spcCol="1270" anchor="ctr" anchorCtr="0">
              <a:noAutofit/>
            </a:bodyPr>
            <a:lstStyle/>
            <a:p>
              <a:pPr marL="0" lvl="0" indent="0" algn="ctr" defTabSz="1289050">
                <a:lnSpc>
                  <a:spcPct val="90000"/>
                </a:lnSpc>
                <a:spcBef>
                  <a:spcPct val="0"/>
                </a:spcBef>
                <a:spcAft>
                  <a:spcPct val="35000"/>
                </a:spcAft>
                <a:buNone/>
              </a:pPr>
              <a:r>
                <a:rPr lang="en-US" sz="2400" kern="1200" dirty="0">
                  <a:latin typeface="Open Sans" panose="020B0606030504020204" pitchFamily="34" charset="0"/>
                  <a:ea typeface="Open Sans" panose="020B0606030504020204" pitchFamily="34" charset="0"/>
                  <a:cs typeface="Open Sans" panose="020B0606030504020204" pitchFamily="34" charset="0"/>
                </a:rPr>
                <a:t>Grantees</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Shape 21">
              <a:extLst>
                <a:ext uri="{FF2B5EF4-FFF2-40B4-BE49-F238E27FC236}">
                  <a16:creationId xmlns:a16="http://schemas.microsoft.com/office/drawing/2014/main" id="{F45B770F-9EFC-710F-76DC-E3F0F7174136}"/>
                </a:ext>
              </a:extLst>
            </p:cNvPr>
            <p:cNvSpPr/>
            <p:nvPr/>
          </p:nvSpPr>
          <p:spPr>
            <a:xfrm>
              <a:off x="7294606" y="3993626"/>
              <a:ext cx="4286282" cy="1295925"/>
            </a:xfrm>
            <a:custGeom>
              <a:avLst/>
              <a:gdLst>
                <a:gd name="csX0" fmla="*/ 215992 w 1295924"/>
                <a:gd name="csY0" fmla="*/ 0 h 4286282"/>
                <a:gd name="csX1" fmla="*/ 1079932 w 1295924"/>
                <a:gd name="csY1" fmla="*/ 0 h 4286282"/>
                <a:gd name="csX2" fmla="*/ 1295924 w 1295924"/>
                <a:gd name="csY2" fmla="*/ 215992 h 4286282"/>
                <a:gd name="csX3" fmla="*/ 1295924 w 1295924"/>
                <a:gd name="csY3" fmla="*/ 4286282 h 4286282"/>
                <a:gd name="csX4" fmla="*/ 1295924 w 1295924"/>
                <a:gd name="csY4" fmla="*/ 4286282 h 4286282"/>
                <a:gd name="csX5" fmla="*/ 0 w 1295924"/>
                <a:gd name="csY5" fmla="*/ 4286282 h 4286282"/>
                <a:gd name="csX6" fmla="*/ 0 w 1295924"/>
                <a:gd name="csY6" fmla="*/ 4286282 h 4286282"/>
                <a:gd name="csX7" fmla="*/ 0 w 1295924"/>
                <a:gd name="csY7" fmla="*/ 215992 h 4286282"/>
                <a:gd name="csX8" fmla="*/ 215992 w 1295924"/>
                <a:gd name="csY8" fmla="*/ 0 h 4286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95924" h="4286282">
                  <a:moveTo>
                    <a:pt x="1295924" y="714396"/>
                  </a:moveTo>
                  <a:lnTo>
                    <a:pt x="1295924" y="3571886"/>
                  </a:lnTo>
                  <a:cubicBezTo>
                    <a:pt x="1295924" y="3966436"/>
                    <a:pt x="1266687" y="4286282"/>
                    <a:pt x="1230620" y="4286282"/>
                  </a:cubicBezTo>
                  <a:lnTo>
                    <a:pt x="0" y="4286282"/>
                  </a:lnTo>
                  <a:lnTo>
                    <a:pt x="0" y="4286282"/>
                  </a:lnTo>
                  <a:lnTo>
                    <a:pt x="0" y="0"/>
                  </a:lnTo>
                  <a:lnTo>
                    <a:pt x="0" y="0"/>
                  </a:lnTo>
                  <a:lnTo>
                    <a:pt x="1230620" y="0"/>
                  </a:lnTo>
                  <a:cubicBezTo>
                    <a:pt x="1266687" y="0"/>
                    <a:pt x="1295924" y="319846"/>
                    <a:pt x="1295924" y="714396"/>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9136" tIns="81042" rIns="81042" bIns="81043" numCol="1" spcCol="1270" anchor="ctr" anchorCtr="0">
              <a:noAutofit/>
            </a:bodyPr>
            <a:lstStyle/>
            <a:p>
              <a:pPr marL="0" lvl="1" algn="l" defTabSz="1244600">
                <a:lnSpc>
                  <a:spcPct val="90000"/>
                </a:lnSpc>
                <a:spcBef>
                  <a:spcPct val="0"/>
                </a:spcBef>
                <a:spcAft>
                  <a:spcPct val="15000"/>
                </a:spcAft>
              </a:pPr>
              <a:r>
                <a:rPr lang="en-US" sz="2000" b="1" kern="1200" dirty="0">
                  <a:latin typeface="Open Sans" panose="020B0606030504020204" pitchFamily="34" charset="0"/>
                  <a:ea typeface="Open Sans" panose="020B0606030504020204" pitchFamily="34" charset="0"/>
                  <a:cs typeface="Open Sans" panose="020B0606030504020204" pitchFamily="34" charset="0"/>
                </a:rPr>
                <a:t>Burdensome</a:t>
              </a:r>
              <a:endParaRPr lang="en-GB" sz="14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15000"/>
                </a:spcAft>
                <a:buChar char="•"/>
              </a:pPr>
              <a:r>
                <a:rPr lang="en-US" sz="1600" kern="1200" dirty="0">
                  <a:latin typeface="Open Sans" panose="020B0606030504020204" pitchFamily="34" charset="0"/>
                  <a:ea typeface="Open Sans" panose="020B0606030504020204" pitchFamily="34" charset="0"/>
                  <a:cs typeface="Open Sans" panose="020B0606030504020204" pitchFamily="34" charset="0"/>
                </a:rPr>
                <a:t>multiple formats and audits</a:t>
              </a:r>
              <a:endParaRPr lang="en-GB" sz="16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15000"/>
                </a:spcAft>
                <a:buChar char="•"/>
              </a:pPr>
              <a:r>
                <a:rPr lang="en-US" sz="1600" kern="1200" dirty="0">
                  <a:latin typeface="Open Sans" panose="020B0606030504020204" pitchFamily="34" charset="0"/>
                  <a:ea typeface="Open Sans" panose="020B0606030504020204" pitchFamily="34" charset="0"/>
                  <a:cs typeface="Open Sans" panose="020B0606030504020204" pitchFamily="34" charset="0"/>
                </a:rPr>
                <a:t>wasted hours, difficult to automate</a:t>
              </a:r>
              <a:endParaRPr lang="en-GB" sz="1600" kern="12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648241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884B-2D38-6F4C-F946-E67B1E64C8C2}"/>
              </a:ext>
            </a:extLst>
          </p:cNvPr>
          <p:cNvSpPr>
            <a:spLocks noGrp="1"/>
          </p:cNvSpPr>
          <p:nvPr>
            <p:ph type="title"/>
          </p:nvPr>
        </p:nvSpPr>
        <p:spPr>
          <a:xfrm>
            <a:off x="838200" y="203311"/>
            <a:ext cx="10526485" cy="1325563"/>
          </a:xfrm>
        </p:spPr>
        <p:txBody>
          <a:bodyPr>
            <a:normAutofit/>
          </a:bodyPr>
          <a:lstStyle/>
          <a:p>
            <a:r>
              <a:rPr lang="en-US" dirty="0"/>
              <a:t>Doing more with less</a:t>
            </a:r>
          </a:p>
        </p:txBody>
      </p:sp>
      <p:sp>
        <p:nvSpPr>
          <p:cNvPr id="3" name="Content Placeholder 2">
            <a:extLst>
              <a:ext uri="{FF2B5EF4-FFF2-40B4-BE49-F238E27FC236}">
                <a16:creationId xmlns:a16="http://schemas.microsoft.com/office/drawing/2014/main" id="{BCC2381E-D745-FDA3-6296-25A505894B0B}"/>
              </a:ext>
            </a:extLst>
          </p:cNvPr>
          <p:cNvSpPr>
            <a:spLocks noGrp="1"/>
          </p:cNvSpPr>
          <p:nvPr>
            <p:ph idx="1"/>
          </p:nvPr>
        </p:nvSpPr>
        <p:spPr>
          <a:xfrm>
            <a:off x="838200" y="1487212"/>
            <a:ext cx="11070771" cy="1325564"/>
          </a:xfrm>
        </p:spPr>
        <p:txBody>
          <a:bodyPr>
            <a:normAutofit/>
          </a:bodyPr>
          <a:lstStyle/>
          <a:p>
            <a:pPr marL="0" indent="0">
              <a:lnSpc>
                <a:spcPct val="10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The </a:t>
            </a:r>
            <a:r>
              <a:rPr lang="en-US" sz="2400" dirty="0">
                <a:solidFill>
                  <a:schemeClr val="accent5"/>
                </a:solidFill>
                <a:latin typeface="Open Sans" panose="020B0606030504020204" pitchFamily="34" charset="0"/>
                <a:ea typeface="Open Sans" panose="020B0606030504020204" pitchFamily="34" charset="0"/>
                <a:cs typeface="Open Sans" panose="020B0606030504020204" pitchFamily="34" charset="0"/>
              </a:rPr>
              <a:t>world’s first internationally applicable financial reporting standard </a:t>
            </a:r>
            <a:r>
              <a:rPr lang="en-US" sz="2400" dirty="0">
                <a:latin typeface="Open Sans" panose="020B0606030504020204" pitchFamily="34" charset="0"/>
                <a:ea typeface="Open Sans" panose="020B0606030504020204" pitchFamily="34" charset="0"/>
                <a:cs typeface="Open Sans" panose="020B0606030504020204" pitchFamily="34" charset="0"/>
              </a:rPr>
              <a:t>designed for non-profits, by non-profits</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5B990CD9-F0C6-B610-16CD-CF4EF4F05A59}"/>
              </a:ext>
            </a:extLst>
          </p:cNvPr>
          <p:cNvPicPr>
            <a:picLocks noChangeAspect="1"/>
          </p:cNvPicPr>
          <p:nvPr/>
        </p:nvPicPr>
        <p:blipFill>
          <a:blip r:embed="rId3"/>
          <a:srcRect r="77996"/>
          <a:stretch/>
        </p:blipFill>
        <p:spPr>
          <a:xfrm>
            <a:off x="1152282" y="2920997"/>
            <a:ext cx="2156077" cy="2673487"/>
          </a:xfrm>
          <a:prstGeom prst="rect">
            <a:avLst/>
          </a:prstGeom>
        </p:spPr>
      </p:pic>
      <p:pic>
        <p:nvPicPr>
          <p:cNvPr id="7" name="Picture 6">
            <a:extLst>
              <a:ext uri="{FF2B5EF4-FFF2-40B4-BE49-F238E27FC236}">
                <a16:creationId xmlns:a16="http://schemas.microsoft.com/office/drawing/2014/main" id="{95D5311F-69E3-B61F-DB4C-CF6E2DC5B444}"/>
              </a:ext>
            </a:extLst>
          </p:cNvPr>
          <p:cNvPicPr>
            <a:picLocks noChangeAspect="1"/>
          </p:cNvPicPr>
          <p:nvPr/>
        </p:nvPicPr>
        <p:blipFill>
          <a:blip r:embed="rId3"/>
          <a:srcRect l="24804" r="53192"/>
          <a:stretch/>
        </p:blipFill>
        <p:spPr>
          <a:xfrm>
            <a:off x="3622440" y="2920997"/>
            <a:ext cx="2156077" cy="2673487"/>
          </a:xfrm>
          <a:prstGeom prst="rect">
            <a:avLst/>
          </a:prstGeom>
        </p:spPr>
      </p:pic>
      <p:pic>
        <p:nvPicPr>
          <p:cNvPr id="8" name="Picture 7">
            <a:extLst>
              <a:ext uri="{FF2B5EF4-FFF2-40B4-BE49-F238E27FC236}">
                <a16:creationId xmlns:a16="http://schemas.microsoft.com/office/drawing/2014/main" id="{347E6314-6FD1-A7D6-3DC1-673BCB98AAC7}"/>
              </a:ext>
            </a:extLst>
          </p:cNvPr>
          <p:cNvPicPr>
            <a:picLocks noChangeAspect="1"/>
          </p:cNvPicPr>
          <p:nvPr/>
        </p:nvPicPr>
        <p:blipFill>
          <a:blip r:embed="rId3"/>
          <a:srcRect l="49067" r="27085"/>
          <a:stretch/>
        </p:blipFill>
        <p:spPr>
          <a:xfrm>
            <a:off x="6373585" y="2978281"/>
            <a:ext cx="2336800" cy="2673487"/>
          </a:xfrm>
          <a:prstGeom prst="rect">
            <a:avLst/>
          </a:prstGeom>
        </p:spPr>
      </p:pic>
      <p:pic>
        <p:nvPicPr>
          <p:cNvPr id="9" name="Picture 8">
            <a:extLst>
              <a:ext uri="{FF2B5EF4-FFF2-40B4-BE49-F238E27FC236}">
                <a16:creationId xmlns:a16="http://schemas.microsoft.com/office/drawing/2014/main" id="{52834082-C2BC-024E-90C9-1A42E2F6C4D7}"/>
              </a:ext>
            </a:extLst>
          </p:cNvPr>
          <p:cNvPicPr>
            <a:picLocks noChangeAspect="1"/>
          </p:cNvPicPr>
          <p:nvPr/>
        </p:nvPicPr>
        <p:blipFill>
          <a:blip r:embed="rId3"/>
          <a:srcRect l="76151"/>
          <a:stretch/>
        </p:blipFill>
        <p:spPr>
          <a:xfrm>
            <a:off x="9161227" y="2920997"/>
            <a:ext cx="2336801" cy="2673487"/>
          </a:xfrm>
          <a:prstGeom prst="rect">
            <a:avLst/>
          </a:prstGeom>
        </p:spPr>
      </p:pic>
    </p:spTree>
    <p:extLst>
      <p:ext uri="{BB962C8B-B14F-4D97-AF65-F5344CB8AC3E}">
        <p14:creationId xmlns:p14="http://schemas.microsoft.com/office/powerpoint/2010/main" val="24190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7585-E706-5660-15AA-F89B404056AF}"/>
              </a:ext>
            </a:extLst>
          </p:cNvPr>
          <p:cNvSpPr>
            <a:spLocks noGrp="1"/>
          </p:cNvSpPr>
          <p:nvPr>
            <p:ph type="title"/>
          </p:nvPr>
        </p:nvSpPr>
        <p:spPr>
          <a:xfrm>
            <a:off x="190500" y="-70024"/>
            <a:ext cx="4475236" cy="945591"/>
          </a:xfrm>
        </p:spPr>
        <p:txBody>
          <a:bodyPr>
            <a:normAutofit fontScale="90000"/>
          </a:bodyPr>
          <a:lstStyle/>
          <a:p>
            <a:r>
              <a:rPr lang="en-US" dirty="0"/>
              <a:t>Current situation</a:t>
            </a:r>
          </a:p>
        </p:txBody>
      </p:sp>
      <p:sp>
        <p:nvSpPr>
          <p:cNvPr id="3" name="Slide Number Placeholder 2">
            <a:extLst>
              <a:ext uri="{FF2B5EF4-FFF2-40B4-BE49-F238E27FC236}">
                <a16:creationId xmlns:a16="http://schemas.microsoft.com/office/drawing/2014/main" id="{C9333554-B6B1-7ECC-2616-489C603159CD}"/>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4</a:t>
            </a:fld>
            <a:endParaRPr lang="en-GB"/>
          </a:p>
        </p:txBody>
      </p:sp>
      <p:grpSp>
        <p:nvGrpSpPr>
          <p:cNvPr id="27" name="Group 26">
            <a:extLst>
              <a:ext uri="{FF2B5EF4-FFF2-40B4-BE49-F238E27FC236}">
                <a16:creationId xmlns:a16="http://schemas.microsoft.com/office/drawing/2014/main" id="{5B254434-2DA9-B047-8335-325B79CF1D62}"/>
              </a:ext>
            </a:extLst>
          </p:cNvPr>
          <p:cNvGrpSpPr/>
          <p:nvPr/>
        </p:nvGrpSpPr>
        <p:grpSpPr>
          <a:xfrm>
            <a:off x="9325025" y="2738793"/>
            <a:ext cx="1167677" cy="2571042"/>
            <a:chOff x="739301" y="2245198"/>
            <a:chExt cx="1220476" cy="3182703"/>
          </a:xfrm>
        </p:grpSpPr>
        <p:sp>
          <p:nvSpPr>
            <p:cNvPr id="7" name="Rectangle: Rounded Corners 6">
              <a:extLst>
                <a:ext uri="{FF2B5EF4-FFF2-40B4-BE49-F238E27FC236}">
                  <a16:creationId xmlns:a16="http://schemas.microsoft.com/office/drawing/2014/main" id="{1FA0891E-8D53-B4E0-216C-E55FF7CFD00B}"/>
                </a:ext>
              </a:extLst>
            </p:cNvPr>
            <p:cNvSpPr/>
            <p:nvPr/>
          </p:nvSpPr>
          <p:spPr>
            <a:xfrm>
              <a:off x="764716" y="2245198"/>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1</a:t>
              </a:r>
            </a:p>
          </p:txBody>
        </p:sp>
        <p:sp>
          <p:nvSpPr>
            <p:cNvPr id="9" name="Rectangle: Rounded Corners 8">
              <a:extLst>
                <a:ext uri="{FF2B5EF4-FFF2-40B4-BE49-F238E27FC236}">
                  <a16:creationId xmlns:a16="http://schemas.microsoft.com/office/drawing/2014/main" id="{7E05AD2E-0C51-AA01-1ED0-3CC6ED425C40}"/>
                </a:ext>
              </a:extLst>
            </p:cNvPr>
            <p:cNvSpPr/>
            <p:nvPr/>
          </p:nvSpPr>
          <p:spPr>
            <a:xfrm>
              <a:off x="739301" y="341191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2</a:t>
              </a:r>
            </a:p>
          </p:txBody>
        </p:sp>
        <p:sp>
          <p:nvSpPr>
            <p:cNvPr id="13" name="Rectangle: Rounded Corners 12">
              <a:extLst>
                <a:ext uri="{FF2B5EF4-FFF2-40B4-BE49-F238E27FC236}">
                  <a16:creationId xmlns:a16="http://schemas.microsoft.com/office/drawing/2014/main" id="{5F25CB78-91CF-0CBE-30E4-CD0365348C52}"/>
                </a:ext>
              </a:extLst>
            </p:cNvPr>
            <p:cNvSpPr/>
            <p:nvPr/>
          </p:nvSpPr>
          <p:spPr>
            <a:xfrm>
              <a:off x="764716" y="459347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3</a:t>
              </a:r>
            </a:p>
          </p:txBody>
        </p:sp>
      </p:grpSp>
      <p:grpSp>
        <p:nvGrpSpPr>
          <p:cNvPr id="31" name="Group 30">
            <a:extLst>
              <a:ext uri="{FF2B5EF4-FFF2-40B4-BE49-F238E27FC236}">
                <a16:creationId xmlns:a16="http://schemas.microsoft.com/office/drawing/2014/main" id="{2036CAB6-FF52-E87E-2530-0CA49C615F58}"/>
              </a:ext>
            </a:extLst>
          </p:cNvPr>
          <p:cNvGrpSpPr/>
          <p:nvPr/>
        </p:nvGrpSpPr>
        <p:grpSpPr>
          <a:xfrm>
            <a:off x="8165226" y="2738793"/>
            <a:ext cx="927277" cy="2571041"/>
            <a:chOff x="2176417" y="2105526"/>
            <a:chExt cx="929673" cy="3274149"/>
          </a:xfrm>
        </p:grpSpPr>
        <p:sp>
          <p:nvSpPr>
            <p:cNvPr id="12" name="Flowchart: Decision 11">
              <a:extLst>
                <a:ext uri="{FF2B5EF4-FFF2-40B4-BE49-F238E27FC236}">
                  <a16:creationId xmlns:a16="http://schemas.microsoft.com/office/drawing/2014/main" id="{D771DBFE-C587-FA93-99D1-A980AC3B3A21}"/>
                </a:ext>
              </a:extLst>
            </p:cNvPr>
            <p:cNvSpPr/>
            <p:nvPr/>
          </p:nvSpPr>
          <p:spPr>
            <a:xfrm>
              <a:off x="2176417" y="2105526"/>
              <a:ext cx="929673" cy="974096"/>
            </a:xfrm>
            <a:prstGeom prst="flowChartDecision">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4" name="Flowchart: Extract 13">
              <a:extLst>
                <a:ext uri="{FF2B5EF4-FFF2-40B4-BE49-F238E27FC236}">
                  <a16:creationId xmlns:a16="http://schemas.microsoft.com/office/drawing/2014/main" id="{722CC37A-4E6C-2F37-BE8F-D33F8B551C6A}"/>
                </a:ext>
              </a:extLst>
            </p:cNvPr>
            <p:cNvSpPr/>
            <p:nvPr/>
          </p:nvSpPr>
          <p:spPr>
            <a:xfrm>
              <a:off x="2176417" y="3342081"/>
              <a:ext cx="929673" cy="834424"/>
            </a:xfrm>
            <a:prstGeom prst="flowChartExtract">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5" name="Oval 14">
              <a:extLst>
                <a:ext uri="{FF2B5EF4-FFF2-40B4-BE49-F238E27FC236}">
                  <a16:creationId xmlns:a16="http://schemas.microsoft.com/office/drawing/2014/main" id="{85F27D97-27C3-C334-8897-B33C27906C79}"/>
                </a:ext>
              </a:extLst>
            </p:cNvPr>
            <p:cNvSpPr/>
            <p:nvPr/>
          </p:nvSpPr>
          <p:spPr>
            <a:xfrm>
              <a:off x="2222875" y="4545251"/>
              <a:ext cx="836757" cy="834424"/>
            </a:xfrm>
            <a:prstGeom prst="ellipse">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grpSp>
      <p:cxnSp>
        <p:nvCxnSpPr>
          <p:cNvPr id="17" name="Straight Connector 16">
            <a:extLst>
              <a:ext uri="{FF2B5EF4-FFF2-40B4-BE49-F238E27FC236}">
                <a16:creationId xmlns:a16="http://schemas.microsoft.com/office/drawing/2014/main" id="{C75B167E-A5EB-1E0A-2CA4-D82B34222EC9}"/>
              </a:ext>
            </a:extLst>
          </p:cNvPr>
          <p:cNvCxnSpPr>
            <a:cxnSpLocks/>
          </p:cNvCxnSpPr>
          <p:nvPr/>
        </p:nvCxnSpPr>
        <p:spPr>
          <a:xfrm>
            <a:off x="6891679" y="1934951"/>
            <a:ext cx="0" cy="41787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78E266-0B65-E9B1-6696-A3B6221B4AEF}"/>
              </a:ext>
            </a:extLst>
          </p:cNvPr>
          <p:cNvSpPr txBox="1"/>
          <p:nvPr/>
        </p:nvSpPr>
        <p:spPr>
          <a:xfrm>
            <a:off x="1239251" y="940898"/>
            <a:ext cx="4428638" cy="523220"/>
          </a:xfrm>
          <a:prstGeom prst="rect">
            <a:avLst/>
          </a:prstGeom>
          <a:noFill/>
        </p:spPr>
        <p:txBody>
          <a:bodyPr wrap="square" rtlCol="0">
            <a:spAutoFit/>
          </a:bodyPr>
          <a:lstStyle/>
          <a:p>
            <a:pPr algn="ctr"/>
            <a:r>
              <a:rPr lang="en-US" sz="2800" dirty="0">
                <a:latin typeface="Open Sans" panose="020B0606030504020204" pitchFamily="34" charset="0"/>
                <a:ea typeface="Open Sans" panose="020B0606030504020204" pitchFamily="34" charset="0"/>
                <a:cs typeface="Open Sans" panose="020B0606030504020204" pitchFamily="34" charset="0"/>
              </a:rPr>
              <a:t>Whole-of-entity reports</a:t>
            </a:r>
          </a:p>
        </p:txBody>
      </p:sp>
      <p:sp>
        <p:nvSpPr>
          <p:cNvPr id="34" name="TextBox 33">
            <a:extLst>
              <a:ext uri="{FF2B5EF4-FFF2-40B4-BE49-F238E27FC236}">
                <a16:creationId xmlns:a16="http://schemas.microsoft.com/office/drawing/2014/main" id="{6F3FC365-5102-A793-D76B-D4FEE96A7C7C}"/>
              </a:ext>
            </a:extLst>
          </p:cNvPr>
          <p:cNvSpPr txBox="1"/>
          <p:nvPr/>
        </p:nvSpPr>
        <p:spPr>
          <a:xfrm>
            <a:off x="7135022" y="992655"/>
            <a:ext cx="4428638" cy="523220"/>
          </a:xfrm>
          <a:prstGeom prst="rect">
            <a:avLst/>
          </a:prstGeom>
          <a:noFill/>
        </p:spPr>
        <p:txBody>
          <a:bodyPr wrap="square" rtlCol="0">
            <a:spAutoFit/>
          </a:bodyPr>
          <a:lstStyle/>
          <a:p>
            <a:pPr algn="ctr"/>
            <a:r>
              <a:rPr lang="en-US" sz="2800" dirty="0">
                <a:latin typeface="Open Sans" panose="020B0606030504020204" pitchFamily="34" charset="0"/>
                <a:ea typeface="Open Sans" panose="020B0606030504020204" pitchFamily="34" charset="0"/>
                <a:cs typeface="Open Sans" panose="020B0606030504020204" pitchFamily="34" charset="0"/>
              </a:rPr>
              <a:t>Grant reports</a:t>
            </a:r>
          </a:p>
        </p:txBody>
      </p:sp>
      <p:pic>
        <p:nvPicPr>
          <p:cNvPr id="4" name="Picture 3">
            <a:extLst>
              <a:ext uri="{FF2B5EF4-FFF2-40B4-BE49-F238E27FC236}">
                <a16:creationId xmlns:a16="http://schemas.microsoft.com/office/drawing/2014/main" id="{3D714C3B-8E2C-244F-A7C6-14C2DA0A0FB6}"/>
              </a:ext>
            </a:extLst>
          </p:cNvPr>
          <p:cNvPicPr>
            <a:picLocks noChangeAspect="1"/>
          </p:cNvPicPr>
          <p:nvPr/>
        </p:nvPicPr>
        <p:blipFill>
          <a:blip r:embed="rId3"/>
          <a:stretch>
            <a:fillRect/>
          </a:stretch>
        </p:blipFill>
        <p:spPr>
          <a:xfrm>
            <a:off x="1239251" y="1934951"/>
            <a:ext cx="4626200" cy="3710648"/>
          </a:xfrm>
          <a:prstGeom prst="rect">
            <a:avLst/>
          </a:prstGeom>
        </p:spPr>
      </p:pic>
    </p:spTree>
    <p:extLst>
      <p:ext uri="{BB962C8B-B14F-4D97-AF65-F5344CB8AC3E}">
        <p14:creationId xmlns:p14="http://schemas.microsoft.com/office/powerpoint/2010/main" val="3058766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7585-E706-5660-15AA-F89B404056AF}"/>
              </a:ext>
            </a:extLst>
          </p:cNvPr>
          <p:cNvSpPr>
            <a:spLocks noGrp="1"/>
          </p:cNvSpPr>
          <p:nvPr>
            <p:ph type="title"/>
          </p:nvPr>
        </p:nvSpPr>
        <p:spPr>
          <a:xfrm>
            <a:off x="190500" y="-70024"/>
            <a:ext cx="5262446" cy="945591"/>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With INPAS</a:t>
            </a:r>
          </a:p>
        </p:txBody>
      </p:sp>
      <p:sp>
        <p:nvSpPr>
          <p:cNvPr id="3" name="Slide Number Placeholder 2">
            <a:extLst>
              <a:ext uri="{FF2B5EF4-FFF2-40B4-BE49-F238E27FC236}">
                <a16:creationId xmlns:a16="http://schemas.microsoft.com/office/drawing/2014/main" id="{C9333554-B6B1-7ECC-2616-489C603159CD}"/>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5</a:t>
            </a:fld>
            <a:endParaRPr lang="en-GB"/>
          </a:p>
        </p:txBody>
      </p:sp>
      <p:grpSp>
        <p:nvGrpSpPr>
          <p:cNvPr id="43" name="Group 42">
            <a:extLst>
              <a:ext uri="{FF2B5EF4-FFF2-40B4-BE49-F238E27FC236}">
                <a16:creationId xmlns:a16="http://schemas.microsoft.com/office/drawing/2014/main" id="{AA6E5FF0-2D41-C146-EA84-5F6B76EF7AA9}"/>
              </a:ext>
            </a:extLst>
          </p:cNvPr>
          <p:cNvGrpSpPr/>
          <p:nvPr/>
        </p:nvGrpSpPr>
        <p:grpSpPr>
          <a:xfrm>
            <a:off x="8391050" y="2738793"/>
            <a:ext cx="2327476" cy="2571042"/>
            <a:chOff x="9258846" y="1374306"/>
            <a:chExt cx="2327476" cy="2571042"/>
          </a:xfrm>
        </p:grpSpPr>
        <p:grpSp>
          <p:nvGrpSpPr>
            <p:cNvPr id="27" name="Group 26">
              <a:extLst>
                <a:ext uri="{FF2B5EF4-FFF2-40B4-BE49-F238E27FC236}">
                  <a16:creationId xmlns:a16="http://schemas.microsoft.com/office/drawing/2014/main" id="{5B254434-2DA9-B047-8335-325B79CF1D62}"/>
                </a:ext>
              </a:extLst>
            </p:cNvPr>
            <p:cNvGrpSpPr/>
            <p:nvPr/>
          </p:nvGrpSpPr>
          <p:grpSpPr>
            <a:xfrm>
              <a:off x="10418645" y="1374306"/>
              <a:ext cx="1167677" cy="2571042"/>
              <a:chOff x="739301" y="2245198"/>
              <a:chExt cx="1220476" cy="3182703"/>
            </a:xfrm>
          </p:grpSpPr>
          <p:sp>
            <p:nvSpPr>
              <p:cNvPr id="7" name="Rectangle: Rounded Corners 6">
                <a:extLst>
                  <a:ext uri="{FF2B5EF4-FFF2-40B4-BE49-F238E27FC236}">
                    <a16:creationId xmlns:a16="http://schemas.microsoft.com/office/drawing/2014/main" id="{1FA0891E-8D53-B4E0-216C-E55FF7CFD00B}"/>
                  </a:ext>
                </a:extLst>
              </p:cNvPr>
              <p:cNvSpPr/>
              <p:nvPr/>
            </p:nvSpPr>
            <p:spPr>
              <a:xfrm>
                <a:off x="764716" y="2245198"/>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1</a:t>
                </a:r>
              </a:p>
            </p:txBody>
          </p:sp>
          <p:sp>
            <p:nvSpPr>
              <p:cNvPr id="9" name="Rectangle: Rounded Corners 8">
                <a:extLst>
                  <a:ext uri="{FF2B5EF4-FFF2-40B4-BE49-F238E27FC236}">
                    <a16:creationId xmlns:a16="http://schemas.microsoft.com/office/drawing/2014/main" id="{7E05AD2E-0C51-AA01-1ED0-3CC6ED425C40}"/>
                  </a:ext>
                </a:extLst>
              </p:cNvPr>
              <p:cNvSpPr/>
              <p:nvPr/>
            </p:nvSpPr>
            <p:spPr>
              <a:xfrm>
                <a:off x="739301" y="341191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2</a:t>
                </a:r>
              </a:p>
            </p:txBody>
          </p:sp>
          <p:sp>
            <p:nvSpPr>
              <p:cNvPr id="13" name="Rectangle: Rounded Corners 12">
                <a:extLst>
                  <a:ext uri="{FF2B5EF4-FFF2-40B4-BE49-F238E27FC236}">
                    <a16:creationId xmlns:a16="http://schemas.microsoft.com/office/drawing/2014/main" id="{5F25CB78-91CF-0CBE-30E4-CD0365348C52}"/>
                  </a:ext>
                </a:extLst>
              </p:cNvPr>
              <p:cNvSpPr/>
              <p:nvPr/>
            </p:nvSpPr>
            <p:spPr>
              <a:xfrm>
                <a:off x="764716" y="459347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3</a:t>
                </a:r>
              </a:p>
            </p:txBody>
          </p:sp>
        </p:grpSp>
        <p:grpSp>
          <p:nvGrpSpPr>
            <p:cNvPr id="31" name="Group 30">
              <a:extLst>
                <a:ext uri="{FF2B5EF4-FFF2-40B4-BE49-F238E27FC236}">
                  <a16:creationId xmlns:a16="http://schemas.microsoft.com/office/drawing/2014/main" id="{2036CAB6-FF52-E87E-2530-0CA49C615F58}"/>
                </a:ext>
              </a:extLst>
            </p:cNvPr>
            <p:cNvGrpSpPr/>
            <p:nvPr/>
          </p:nvGrpSpPr>
          <p:grpSpPr>
            <a:xfrm>
              <a:off x="9258846" y="1374306"/>
              <a:ext cx="927277" cy="1626246"/>
              <a:chOff x="2176417" y="2105526"/>
              <a:chExt cx="929673" cy="2070979"/>
            </a:xfrm>
          </p:grpSpPr>
          <p:sp>
            <p:nvSpPr>
              <p:cNvPr id="12" name="Flowchart: Delay 11">
                <a:extLst>
                  <a:ext uri="{FF2B5EF4-FFF2-40B4-BE49-F238E27FC236}">
                    <a16:creationId xmlns:a16="http://schemas.microsoft.com/office/drawing/2014/main" id="{D771DBFE-C587-FA93-99D1-A980AC3B3A21}"/>
                  </a:ext>
                </a:extLst>
              </p:cNvPr>
              <p:cNvSpPr/>
              <p:nvPr/>
            </p:nvSpPr>
            <p:spPr>
              <a:xfrm>
                <a:off x="2176417" y="2105526"/>
                <a:ext cx="929673" cy="974096"/>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4" name="Flowchart: Delay 13">
                <a:extLst>
                  <a:ext uri="{FF2B5EF4-FFF2-40B4-BE49-F238E27FC236}">
                    <a16:creationId xmlns:a16="http://schemas.microsoft.com/office/drawing/2014/main" id="{722CC37A-4E6C-2F37-BE8F-D33F8B551C6A}"/>
                  </a:ext>
                </a:extLst>
              </p:cNvPr>
              <p:cNvSpPr/>
              <p:nvPr/>
            </p:nvSpPr>
            <p:spPr>
              <a:xfrm>
                <a:off x="2176417" y="3342081"/>
                <a:ext cx="929673" cy="834424"/>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grpSp>
      </p:grpSp>
      <p:sp>
        <p:nvSpPr>
          <p:cNvPr id="11" name="TextBox 10">
            <a:extLst>
              <a:ext uri="{FF2B5EF4-FFF2-40B4-BE49-F238E27FC236}">
                <a16:creationId xmlns:a16="http://schemas.microsoft.com/office/drawing/2014/main" id="{E778E266-0B65-E9B1-6696-A3B6221B4AEF}"/>
              </a:ext>
            </a:extLst>
          </p:cNvPr>
          <p:cNvSpPr txBox="1"/>
          <p:nvPr/>
        </p:nvSpPr>
        <p:spPr>
          <a:xfrm>
            <a:off x="1146494" y="1034711"/>
            <a:ext cx="4428638" cy="523220"/>
          </a:xfrm>
          <a:prstGeom prst="rect">
            <a:avLst/>
          </a:prstGeom>
          <a:noFill/>
        </p:spPr>
        <p:txBody>
          <a:bodyPr wrap="square" rtlCol="0">
            <a:spAutoFit/>
          </a:bodyPr>
          <a:lstStyle/>
          <a:p>
            <a:pPr algn="ctr"/>
            <a:r>
              <a:rPr lang="en-US" sz="2800" dirty="0">
                <a:latin typeface="Open Sans" panose="020B0606030504020204" pitchFamily="34" charset="0"/>
                <a:ea typeface="Open Sans" panose="020B0606030504020204" pitchFamily="34" charset="0"/>
                <a:cs typeface="Open Sans" panose="020B0606030504020204" pitchFamily="34" charset="0"/>
              </a:rPr>
              <a:t>Useful reports</a:t>
            </a:r>
          </a:p>
        </p:txBody>
      </p:sp>
      <p:sp>
        <p:nvSpPr>
          <p:cNvPr id="34" name="TextBox 33">
            <a:extLst>
              <a:ext uri="{FF2B5EF4-FFF2-40B4-BE49-F238E27FC236}">
                <a16:creationId xmlns:a16="http://schemas.microsoft.com/office/drawing/2014/main" id="{6F3FC365-5102-A793-D76B-D4FEE96A7C7C}"/>
              </a:ext>
            </a:extLst>
          </p:cNvPr>
          <p:cNvSpPr txBox="1"/>
          <p:nvPr/>
        </p:nvSpPr>
        <p:spPr>
          <a:xfrm>
            <a:off x="7104008" y="1034711"/>
            <a:ext cx="4428638" cy="954107"/>
          </a:xfrm>
          <a:prstGeom prst="rect">
            <a:avLst/>
          </a:prstGeom>
          <a:noFill/>
        </p:spPr>
        <p:txBody>
          <a:bodyPr wrap="square" rtlCol="0">
            <a:spAutoFit/>
          </a:bodyPr>
          <a:lstStyle/>
          <a:p>
            <a:pPr algn="ctr"/>
            <a:r>
              <a:rPr lang="en-US" sz="2800" dirty="0" err="1">
                <a:latin typeface="Open Sans" panose="020B0606030504020204" pitchFamily="34" charset="0"/>
                <a:ea typeface="Open Sans" panose="020B0606030504020204" pitchFamily="34" charset="0"/>
                <a:cs typeface="Open Sans" panose="020B0606030504020204" pitchFamily="34" charset="0"/>
              </a:rPr>
              <a:t>Harmonised</a:t>
            </a:r>
            <a:r>
              <a:rPr lang="en-US" sz="2800" dirty="0">
                <a:latin typeface="Open Sans" panose="020B0606030504020204" pitchFamily="34" charset="0"/>
                <a:ea typeface="Open Sans" panose="020B0606030504020204" pitchFamily="34" charset="0"/>
                <a:cs typeface="Open Sans" panose="020B0606030504020204" pitchFamily="34" charset="0"/>
              </a:rPr>
              <a:t> grant reports</a:t>
            </a:r>
          </a:p>
        </p:txBody>
      </p:sp>
      <p:pic>
        <p:nvPicPr>
          <p:cNvPr id="8" name="Graphic 7" descr="Bridge scene with solid fill">
            <a:extLst>
              <a:ext uri="{FF2B5EF4-FFF2-40B4-BE49-F238E27FC236}">
                <a16:creationId xmlns:a16="http://schemas.microsoft.com/office/drawing/2014/main" id="{427BB02A-31A9-7F77-282E-D6F75813AD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08283" y="3478512"/>
            <a:ext cx="1511349" cy="1077218"/>
          </a:xfrm>
          <a:prstGeom prst="rect">
            <a:avLst/>
          </a:prstGeom>
        </p:spPr>
      </p:pic>
      <p:sp>
        <p:nvSpPr>
          <p:cNvPr id="10" name="Flowchart: Delay 9">
            <a:extLst>
              <a:ext uri="{FF2B5EF4-FFF2-40B4-BE49-F238E27FC236}">
                <a16:creationId xmlns:a16="http://schemas.microsoft.com/office/drawing/2014/main" id="{58A034C2-C20B-64E5-BE79-957BFF9C6691}"/>
              </a:ext>
            </a:extLst>
          </p:cNvPr>
          <p:cNvSpPr/>
          <p:nvPr/>
        </p:nvSpPr>
        <p:spPr>
          <a:xfrm>
            <a:off x="8391050" y="4635773"/>
            <a:ext cx="927277" cy="655235"/>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pic>
        <p:nvPicPr>
          <p:cNvPr id="6" name="Picture 5">
            <a:extLst>
              <a:ext uri="{FF2B5EF4-FFF2-40B4-BE49-F238E27FC236}">
                <a16:creationId xmlns:a16="http://schemas.microsoft.com/office/drawing/2014/main" id="{AF588EDC-D7AD-5F97-D486-8D779D946AD2}"/>
              </a:ext>
            </a:extLst>
          </p:cNvPr>
          <p:cNvPicPr>
            <a:picLocks noChangeAspect="1"/>
          </p:cNvPicPr>
          <p:nvPr/>
        </p:nvPicPr>
        <p:blipFill>
          <a:blip r:embed="rId5"/>
          <a:stretch>
            <a:fillRect/>
          </a:stretch>
        </p:blipFill>
        <p:spPr>
          <a:xfrm>
            <a:off x="1251158" y="1960477"/>
            <a:ext cx="4685707" cy="3786130"/>
          </a:xfrm>
          <a:prstGeom prst="rect">
            <a:avLst/>
          </a:prstGeom>
        </p:spPr>
      </p:pic>
    </p:spTree>
    <p:extLst>
      <p:ext uri="{BB962C8B-B14F-4D97-AF65-F5344CB8AC3E}">
        <p14:creationId xmlns:p14="http://schemas.microsoft.com/office/powerpoint/2010/main" val="3983083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30C30-9E06-C234-E33B-93A715D36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0AE3C-A0FC-B81B-0447-E9ABDA4071F9}"/>
              </a:ext>
            </a:extLst>
          </p:cNvPr>
          <p:cNvSpPr>
            <a:spLocks noGrp="1"/>
          </p:cNvSpPr>
          <p:nvPr>
            <p:ph type="title"/>
          </p:nvPr>
        </p:nvSpPr>
        <p:spPr>
          <a:xfrm>
            <a:off x="838199" y="227346"/>
            <a:ext cx="10515600" cy="1325563"/>
          </a:xfrm>
        </p:spPr>
        <p:txBody>
          <a:bodyPr>
            <a:normAutofit/>
          </a:bodyPr>
          <a:lstStyle/>
          <a:p>
            <a:r>
              <a:rPr lang="en-US" sz="4000" dirty="0"/>
              <a:t>INPAS and INPAS Practice Guide 1</a:t>
            </a:r>
          </a:p>
        </p:txBody>
      </p:sp>
      <p:cxnSp>
        <p:nvCxnSpPr>
          <p:cNvPr id="9" name="Straight Arrow Connector 8">
            <a:extLst>
              <a:ext uri="{FF2B5EF4-FFF2-40B4-BE49-F238E27FC236}">
                <a16:creationId xmlns:a16="http://schemas.microsoft.com/office/drawing/2014/main" id="{DC5B2F31-2B31-7E66-941A-C44ADA98436A}"/>
              </a:ext>
            </a:extLst>
          </p:cNvPr>
          <p:cNvCxnSpPr>
            <a:cxnSpLocks/>
          </p:cNvCxnSpPr>
          <p:nvPr/>
        </p:nvCxnSpPr>
        <p:spPr>
          <a:xfrm>
            <a:off x="6110375" y="3591341"/>
            <a:ext cx="0" cy="1154701"/>
          </a:xfrm>
          <a:prstGeom prst="straightConnector1">
            <a:avLst/>
          </a:prstGeom>
          <a:ln w="57150" cap="flat" cmpd="sng" algn="ctr">
            <a:solidFill>
              <a:schemeClr val="accent6"/>
            </a:solidFill>
            <a:prstDash val="sysDash"/>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C622DF36-77A2-680F-1DEA-6249B81178B2}"/>
              </a:ext>
            </a:extLst>
          </p:cNvPr>
          <p:cNvSpPr txBox="1"/>
          <p:nvPr/>
        </p:nvSpPr>
        <p:spPr>
          <a:xfrm>
            <a:off x="1300479" y="1843461"/>
            <a:ext cx="3061043" cy="923330"/>
          </a:xfrm>
          <a:prstGeom prst="rect">
            <a:avLst/>
          </a:prstGeom>
          <a:noFill/>
        </p:spPr>
        <p:txBody>
          <a:bodyPr wrap="square" lIns="91440" tIns="45720" rIns="91440" bIns="45720" rtlCol="0" anchor="t">
            <a:spAutoFit/>
          </a:bodyPr>
          <a:lstStyle/>
          <a:p>
            <a:pPr marL="285750" indent="-285750" algn="ctr">
              <a:buFont typeface="Wingdings" panose="05000000000000000000" pitchFamily="2" charset="2"/>
              <a:buChar char="Ø"/>
            </a:pPr>
            <a:r>
              <a:rPr lang="en-US" dirty="0">
                <a:latin typeface="Open Sans"/>
                <a:ea typeface="Open Sans"/>
                <a:cs typeface="Open Sans"/>
              </a:rPr>
              <a:t>~ </a:t>
            </a:r>
            <a:r>
              <a:rPr lang="en-US" b="1" dirty="0">
                <a:latin typeface="Open Sans"/>
                <a:ea typeface="Open Sans"/>
                <a:cs typeface="Open Sans"/>
              </a:rPr>
              <a:t>300</a:t>
            </a:r>
            <a:r>
              <a:rPr lang="en-US" dirty="0">
                <a:latin typeface="Open Sans"/>
                <a:ea typeface="Open Sans"/>
                <a:cs typeface="Open Sans"/>
              </a:rPr>
              <a:t> pages</a:t>
            </a:r>
          </a:p>
          <a:p>
            <a:pPr marL="285750" indent="-285750" algn="ctr">
              <a:buFont typeface="Wingdings" panose="05000000000000000000" pitchFamily="2" charset="2"/>
              <a:buChar char="Ø"/>
            </a:pPr>
            <a:r>
              <a:rPr lang="en-US" b="1" dirty="0">
                <a:latin typeface="Open Sans"/>
                <a:ea typeface="Open Sans"/>
                <a:cs typeface="Open Sans"/>
              </a:rPr>
              <a:t>whole-of-entity</a:t>
            </a:r>
            <a:r>
              <a:rPr lang="en-US" dirty="0">
                <a:latin typeface="Open Sans"/>
                <a:ea typeface="Open Sans"/>
                <a:cs typeface="Open Sans"/>
              </a:rPr>
              <a:t> financial statements</a:t>
            </a:r>
          </a:p>
        </p:txBody>
      </p:sp>
      <p:sp>
        <p:nvSpPr>
          <p:cNvPr id="35" name="TextBox 34">
            <a:extLst>
              <a:ext uri="{FF2B5EF4-FFF2-40B4-BE49-F238E27FC236}">
                <a16:creationId xmlns:a16="http://schemas.microsoft.com/office/drawing/2014/main" id="{07E8D3B5-9871-121E-D4DF-ECFB56AABD92}"/>
              </a:ext>
            </a:extLst>
          </p:cNvPr>
          <p:cNvSpPr txBox="1"/>
          <p:nvPr/>
        </p:nvSpPr>
        <p:spPr>
          <a:xfrm>
            <a:off x="1825343" y="5193912"/>
            <a:ext cx="2981458" cy="646331"/>
          </a:xfrm>
          <a:prstGeom prst="rect">
            <a:avLst/>
          </a:prstGeom>
          <a:noFill/>
        </p:spPr>
        <p:txBody>
          <a:bodyPr wrap="square" rtlCol="0">
            <a:spAutoFit/>
          </a:bodyPr>
          <a:lstStyle/>
          <a:p>
            <a:pPr marL="285750" indent="-285750" algn="ctr">
              <a:buFont typeface="Wingdings" panose="05000000000000000000" pitchFamily="2" charset="2"/>
              <a:buChar char="Ø"/>
            </a:pPr>
            <a:r>
              <a:rPr lang="en-US" dirty="0">
                <a:latin typeface="Open Sans"/>
                <a:ea typeface="Open Sans"/>
                <a:cs typeface="Open Sans"/>
              </a:rPr>
              <a:t>~ </a:t>
            </a:r>
            <a:r>
              <a:rPr lang="en-US" b="1" dirty="0">
                <a:latin typeface="Open Sans" panose="020B0606030504020204" pitchFamily="34" charset="0"/>
                <a:ea typeface="Open Sans" panose="020B0606030504020204" pitchFamily="34" charset="0"/>
                <a:cs typeface="Open Sans" panose="020B0606030504020204" pitchFamily="34" charset="0"/>
              </a:rPr>
              <a:t>30</a:t>
            </a:r>
            <a:r>
              <a:rPr lang="en-US" dirty="0">
                <a:latin typeface="Open Sans" panose="020B0606030504020204" pitchFamily="34" charset="0"/>
                <a:ea typeface="Open Sans" panose="020B0606030504020204" pitchFamily="34" charset="0"/>
                <a:cs typeface="Open Sans" panose="020B0606030504020204" pitchFamily="34" charset="0"/>
              </a:rPr>
              <a:t> pages</a:t>
            </a:r>
          </a:p>
          <a:p>
            <a:pPr marL="285750" indent="-285750" algn="ctr">
              <a:buFont typeface="Wingdings" panose="05000000000000000000" pitchFamily="2" charset="2"/>
              <a:buChar char="Ø"/>
            </a:pPr>
            <a:r>
              <a:rPr lang="en-US" b="1" dirty="0">
                <a:latin typeface="Open Sans" panose="020B0606030504020204" pitchFamily="34" charset="0"/>
                <a:ea typeface="Open Sans" panose="020B0606030504020204" pitchFamily="34" charset="0"/>
                <a:cs typeface="Open Sans" panose="020B0606030504020204" pitchFamily="34" charset="0"/>
              </a:rPr>
              <a:t>grant reports</a:t>
            </a:r>
          </a:p>
        </p:txBody>
      </p:sp>
      <p:sp>
        <p:nvSpPr>
          <p:cNvPr id="36" name="TextBox 35">
            <a:extLst>
              <a:ext uri="{FF2B5EF4-FFF2-40B4-BE49-F238E27FC236}">
                <a16:creationId xmlns:a16="http://schemas.microsoft.com/office/drawing/2014/main" id="{9D6F1BDB-7A10-2F3B-076E-5C42DA7CF41B}"/>
              </a:ext>
            </a:extLst>
          </p:cNvPr>
          <p:cNvSpPr txBox="1"/>
          <p:nvPr/>
        </p:nvSpPr>
        <p:spPr>
          <a:xfrm>
            <a:off x="2518582" y="3743072"/>
            <a:ext cx="3023421" cy="923330"/>
          </a:xfrm>
          <a:prstGeom prst="rect">
            <a:avLst/>
          </a:prstGeom>
          <a:noFill/>
        </p:spPr>
        <p:txBody>
          <a:bodyPr wrap="square" rtlCol="0">
            <a:spAutoFit/>
          </a:bodyPr>
          <a:lstStyle/>
          <a:p>
            <a:pPr algn="ctr"/>
            <a:r>
              <a:rPr lang="en-US" b="1" dirty="0">
                <a:solidFill>
                  <a:srgbClr val="56A548"/>
                </a:solidFill>
                <a:latin typeface="Open Sans" panose="020B0606030504020204" pitchFamily="34" charset="0"/>
                <a:ea typeface="Open Sans" panose="020B0606030504020204" pitchFamily="34" charset="0"/>
                <a:cs typeface="Open Sans" panose="020B0606030504020204" pitchFamily="34" charset="0"/>
              </a:rPr>
              <a:t>Individual grant reports link to whole-of-entity finances</a:t>
            </a:r>
          </a:p>
        </p:txBody>
      </p:sp>
      <p:grpSp>
        <p:nvGrpSpPr>
          <p:cNvPr id="3" name="Group 2">
            <a:extLst>
              <a:ext uri="{FF2B5EF4-FFF2-40B4-BE49-F238E27FC236}">
                <a16:creationId xmlns:a16="http://schemas.microsoft.com/office/drawing/2014/main" id="{C8849006-074D-375F-8690-B7368D7F9CC2}"/>
              </a:ext>
            </a:extLst>
          </p:cNvPr>
          <p:cNvGrpSpPr/>
          <p:nvPr/>
        </p:nvGrpSpPr>
        <p:grpSpPr>
          <a:xfrm>
            <a:off x="4361522" y="1500466"/>
            <a:ext cx="3468953" cy="2090875"/>
            <a:chOff x="7801923" y="2048744"/>
            <a:chExt cx="3957320" cy="2385233"/>
          </a:xfrm>
        </p:grpSpPr>
        <p:sp>
          <p:nvSpPr>
            <p:cNvPr id="6" name="Rectangle 5">
              <a:extLst>
                <a:ext uri="{FF2B5EF4-FFF2-40B4-BE49-F238E27FC236}">
                  <a16:creationId xmlns:a16="http://schemas.microsoft.com/office/drawing/2014/main" id="{96C35C39-AE19-922B-6C03-120481CB4C88}"/>
                </a:ext>
              </a:extLst>
            </p:cNvPr>
            <p:cNvSpPr/>
            <p:nvPr/>
          </p:nvSpPr>
          <p:spPr>
            <a:xfrm>
              <a:off x="7801923" y="2048744"/>
              <a:ext cx="3957320" cy="2385233"/>
            </a:xfrm>
            <a:prstGeom prst="rect">
              <a:avLst/>
            </a:prstGeom>
            <a:solidFill>
              <a:schemeClr val="accent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0A39FE2-C26B-3C6A-B613-080C30538E5B}"/>
                </a:ext>
              </a:extLst>
            </p:cNvPr>
            <p:cNvSpPr/>
            <p:nvPr/>
          </p:nvSpPr>
          <p:spPr>
            <a:xfrm>
              <a:off x="7801923" y="2048744"/>
              <a:ext cx="3957320" cy="1229293"/>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B0A177F-0763-CF46-DD81-80512C099194}"/>
                </a:ext>
              </a:extLst>
            </p:cNvPr>
            <p:cNvSpPr txBox="1"/>
            <p:nvPr/>
          </p:nvSpPr>
          <p:spPr>
            <a:xfrm>
              <a:off x="8764437" y="3475791"/>
              <a:ext cx="2734573" cy="667101"/>
            </a:xfrm>
            <a:prstGeom prst="rect">
              <a:avLst/>
            </a:prstGeom>
            <a:noFill/>
          </p:spPr>
          <p:txBody>
            <a:bodyPr wrap="square" rtlCol="0">
              <a:spAutoFit/>
            </a:bodyPr>
            <a:lstStyle/>
            <a:p>
              <a:r>
                <a:rPr lang="en-US" sz="1600" dirty="0">
                  <a:solidFill>
                    <a:schemeClr val="bg1"/>
                  </a:solidFill>
                  <a:latin typeface="+mj-lt"/>
                </a:rPr>
                <a:t>Standard and Application Guidance</a:t>
              </a:r>
            </a:p>
          </p:txBody>
        </p:sp>
        <p:pic>
          <p:nvPicPr>
            <p:cNvPr id="10" name="Picture 9" descr="A close-up of a logo&#10;&#10;AI-generated content may be incorrect.">
              <a:extLst>
                <a:ext uri="{FF2B5EF4-FFF2-40B4-BE49-F238E27FC236}">
                  <a16:creationId xmlns:a16="http://schemas.microsoft.com/office/drawing/2014/main" id="{5036BDE1-D96F-B0A2-D69F-A9F17F63C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982" y="2194889"/>
              <a:ext cx="3641202" cy="937002"/>
            </a:xfrm>
            <a:prstGeom prst="rect">
              <a:avLst/>
            </a:prstGeom>
          </p:spPr>
        </p:pic>
      </p:grpSp>
      <p:grpSp>
        <p:nvGrpSpPr>
          <p:cNvPr id="11" name="Group 10">
            <a:extLst>
              <a:ext uri="{FF2B5EF4-FFF2-40B4-BE49-F238E27FC236}">
                <a16:creationId xmlns:a16="http://schemas.microsoft.com/office/drawing/2014/main" id="{5AB02E31-1CA2-7446-2894-D881708BD007}"/>
              </a:ext>
            </a:extLst>
          </p:cNvPr>
          <p:cNvGrpSpPr/>
          <p:nvPr/>
        </p:nvGrpSpPr>
        <p:grpSpPr>
          <a:xfrm>
            <a:off x="4934715" y="4746042"/>
            <a:ext cx="2351319" cy="1819071"/>
            <a:chOff x="7841409" y="2156604"/>
            <a:chExt cx="3512391" cy="2717321"/>
          </a:xfrm>
        </p:grpSpPr>
        <p:sp>
          <p:nvSpPr>
            <p:cNvPr id="12" name="Rectangle 11">
              <a:extLst>
                <a:ext uri="{FF2B5EF4-FFF2-40B4-BE49-F238E27FC236}">
                  <a16:creationId xmlns:a16="http://schemas.microsoft.com/office/drawing/2014/main" id="{E7B6EB92-875F-2DAD-3745-0116E2FF3CBA}"/>
                </a:ext>
              </a:extLst>
            </p:cNvPr>
            <p:cNvSpPr/>
            <p:nvPr/>
          </p:nvSpPr>
          <p:spPr>
            <a:xfrm>
              <a:off x="7841411" y="2156604"/>
              <a:ext cx="3512389" cy="2717321"/>
            </a:xfrm>
            <a:prstGeom prst="rect">
              <a:avLst/>
            </a:prstGeom>
            <a:solidFill>
              <a:schemeClr val="accent6"/>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99BBEE4-D2CB-6DE8-D6E1-88ECD7B092A5}"/>
                </a:ext>
              </a:extLst>
            </p:cNvPr>
            <p:cNvSpPr/>
            <p:nvPr/>
          </p:nvSpPr>
          <p:spPr>
            <a:xfrm>
              <a:off x="7841410" y="2156605"/>
              <a:ext cx="3512389" cy="1130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logo with blue and green letters&#10;&#10;AI-generated content may be incorrect.">
              <a:extLst>
                <a:ext uri="{FF2B5EF4-FFF2-40B4-BE49-F238E27FC236}">
                  <a16:creationId xmlns:a16="http://schemas.microsoft.com/office/drawing/2014/main" id="{7FA7F846-BA91-133C-CDC9-C446E14CAC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1409" y="2272481"/>
              <a:ext cx="2294768" cy="898308"/>
            </a:xfrm>
            <a:prstGeom prst="rect">
              <a:avLst/>
            </a:prstGeom>
          </p:spPr>
        </p:pic>
        <p:sp>
          <p:nvSpPr>
            <p:cNvPr id="15" name="TextBox 14">
              <a:extLst>
                <a:ext uri="{FF2B5EF4-FFF2-40B4-BE49-F238E27FC236}">
                  <a16:creationId xmlns:a16="http://schemas.microsoft.com/office/drawing/2014/main" id="{8DB2D73C-2E4A-5C5A-27A9-423090D199A7}"/>
                </a:ext>
              </a:extLst>
            </p:cNvPr>
            <p:cNvSpPr txBox="1"/>
            <p:nvPr/>
          </p:nvSpPr>
          <p:spPr>
            <a:xfrm>
              <a:off x="8678314" y="3468359"/>
              <a:ext cx="2484408" cy="459756"/>
            </a:xfrm>
            <a:prstGeom prst="rect">
              <a:avLst/>
            </a:prstGeom>
            <a:noFill/>
          </p:spPr>
          <p:txBody>
            <a:bodyPr wrap="square" rtlCol="0">
              <a:spAutoFit/>
            </a:bodyPr>
            <a:lstStyle/>
            <a:p>
              <a:r>
                <a:rPr lang="en-US" sz="1400" dirty="0">
                  <a:solidFill>
                    <a:schemeClr val="bg1"/>
                  </a:solidFill>
                  <a:latin typeface="+mj-lt"/>
                </a:rPr>
                <a:t>Practice Guide 1</a:t>
              </a:r>
            </a:p>
          </p:txBody>
        </p:sp>
        <p:sp>
          <p:nvSpPr>
            <p:cNvPr id="16" name="TextBox 15">
              <a:extLst>
                <a:ext uri="{FF2B5EF4-FFF2-40B4-BE49-F238E27FC236}">
                  <a16:creationId xmlns:a16="http://schemas.microsoft.com/office/drawing/2014/main" id="{98DFC949-3095-06E7-CAC4-1989520F5F24}"/>
                </a:ext>
              </a:extLst>
            </p:cNvPr>
            <p:cNvSpPr txBox="1"/>
            <p:nvPr/>
          </p:nvSpPr>
          <p:spPr>
            <a:xfrm>
              <a:off x="8678314" y="3996764"/>
              <a:ext cx="2484408" cy="689633"/>
            </a:xfrm>
            <a:prstGeom prst="rect">
              <a:avLst/>
            </a:prstGeom>
            <a:noFill/>
          </p:spPr>
          <p:txBody>
            <a:bodyPr wrap="square" rtlCol="0">
              <a:spAutoFit/>
            </a:bodyPr>
            <a:lstStyle/>
            <a:p>
              <a:r>
                <a:rPr lang="en-US" sz="1200" dirty="0">
                  <a:solidFill>
                    <a:schemeClr val="bg1"/>
                  </a:solidFill>
                </a:rPr>
                <a:t>Harmonised Grant Reporting</a:t>
              </a:r>
            </a:p>
          </p:txBody>
        </p:sp>
      </p:grpSp>
      <p:sp>
        <p:nvSpPr>
          <p:cNvPr id="4" name="TextBox 3">
            <a:extLst>
              <a:ext uri="{FF2B5EF4-FFF2-40B4-BE49-F238E27FC236}">
                <a16:creationId xmlns:a16="http://schemas.microsoft.com/office/drawing/2014/main" id="{951A4FCF-A27B-BECB-D925-8CFCE66A770C}"/>
              </a:ext>
            </a:extLst>
          </p:cNvPr>
          <p:cNvSpPr txBox="1"/>
          <p:nvPr/>
        </p:nvSpPr>
        <p:spPr>
          <a:xfrm>
            <a:off x="8446088" y="1945738"/>
            <a:ext cx="3061043" cy="1200329"/>
          </a:xfrm>
          <a:prstGeom prst="rect">
            <a:avLst/>
          </a:prstGeom>
          <a:noFill/>
        </p:spPr>
        <p:txBody>
          <a:bodyPr wrap="square" lIns="91440" tIns="45720" rIns="91440" bIns="45720" rtlCol="0" anchor="t">
            <a:spAutoFit/>
          </a:bodyPr>
          <a:lstStyle/>
          <a:p>
            <a:pPr algn="ctr"/>
            <a:r>
              <a:rPr lang="en-US" dirty="0">
                <a:latin typeface="Open Sans"/>
                <a:ea typeface="Open Sans"/>
                <a:cs typeface="Open Sans"/>
              </a:rPr>
              <a:t>Principles-based, accrual-basis accounting standard to provide ‘true and fair view’</a:t>
            </a:r>
            <a:endParaRPr lang="en-US" b="1" dirty="0">
              <a:latin typeface="Open Sans"/>
              <a:ea typeface="Open Sans"/>
              <a:cs typeface="Open Sans"/>
            </a:endParaRPr>
          </a:p>
        </p:txBody>
      </p:sp>
      <p:sp>
        <p:nvSpPr>
          <p:cNvPr id="5" name="TextBox 4">
            <a:extLst>
              <a:ext uri="{FF2B5EF4-FFF2-40B4-BE49-F238E27FC236}">
                <a16:creationId xmlns:a16="http://schemas.microsoft.com/office/drawing/2014/main" id="{1C0E51EA-712C-7C05-CB5C-E71325224B10}"/>
              </a:ext>
            </a:extLst>
          </p:cNvPr>
          <p:cNvSpPr txBox="1"/>
          <p:nvPr/>
        </p:nvSpPr>
        <p:spPr>
          <a:xfrm>
            <a:off x="8446087" y="5124293"/>
            <a:ext cx="3061043" cy="923330"/>
          </a:xfrm>
          <a:prstGeom prst="rect">
            <a:avLst/>
          </a:prstGeom>
          <a:noFill/>
        </p:spPr>
        <p:txBody>
          <a:bodyPr wrap="square" lIns="91440" tIns="45720" rIns="91440" bIns="45720" rtlCol="0" anchor="t">
            <a:spAutoFit/>
          </a:bodyPr>
          <a:lstStyle/>
          <a:p>
            <a:pPr algn="ctr"/>
            <a:r>
              <a:rPr lang="en-US" dirty="0">
                <a:latin typeface="Open Sans"/>
                <a:ea typeface="Open Sans"/>
                <a:cs typeface="Open Sans"/>
              </a:rPr>
              <a:t>Rules-based guidance, pragmatic decision to </a:t>
            </a:r>
            <a:r>
              <a:rPr lang="en-US" dirty="0" err="1">
                <a:latin typeface="Open Sans"/>
                <a:ea typeface="Open Sans"/>
                <a:cs typeface="Open Sans"/>
              </a:rPr>
              <a:t>harmonise</a:t>
            </a:r>
            <a:endParaRPr lang="en-US" b="1" dirty="0">
              <a:latin typeface="Open Sans"/>
              <a:ea typeface="Open Sans"/>
              <a:cs typeface="Open Sans"/>
            </a:endParaRPr>
          </a:p>
        </p:txBody>
      </p:sp>
    </p:spTree>
    <p:extLst>
      <p:ext uri="{BB962C8B-B14F-4D97-AF65-F5344CB8AC3E}">
        <p14:creationId xmlns:p14="http://schemas.microsoft.com/office/powerpoint/2010/main" val="37037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495C-87C2-A065-3F8F-BED83631E925}"/>
              </a:ext>
            </a:extLst>
          </p:cNvPr>
          <p:cNvSpPr>
            <a:spLocks noGrp="1"/>
          </p:cNvSpPr>
          <p:nvPr>
            <p:ph type="title"/>
          </p:nvPr>
        </p:nvSpPr>
        <p:spPr>
          <a:xfrm>
            <a:off x="441624" y="-147945"/>
            <a:ext cx="10515600" cy="1325563"/>
          </a:xfrm>
        </p:spPr>
        <p:txBody>
          <a:bodyPr>
            <a:normAutofit/>
          </a:bodyPr>
          <a:lstStyle/>
          <a:p>
            <a:r>
              <a:rPr lang="en-US" sz="4000" dirty="0"/>
              <a:t>Adopting INPAS and PG1</a:t>
            </a:r>
          </a:p>
        </p:txBody>
      </p:sp>
      <p:graphicFrame>
        <p:nvGraphicFramePr>
          <p:cNvPr id="3" name="Diagram 2">
            <a:extLst>
              <a:ext uri="{FF2B5EF4-FFF2-40B4-BE49-F238E27FC236}">
                <a16:creationId xmlns:a16="http://schemas.microsoft.com/office/drawing/2014/main" id="{813D6FEE-778A-2B4F-B1F9-90081B1DDEEE}"/>
              </a:ext>
            </a:extLst>
          </p:cNvPr>
          <p:cNvGraphicFramePr/>
          <p:nvPr/>
        </p:nvGraphicFramePr>
        <p:xfrm>
          <a:off x="2338412" y="1276267"/>
          <a:ext cx="6964614" cy="3857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721104CE-0CD4-66E5-5AB0-AD201C0286BF}"/>
              </a:ext>
            </a:extLst>
          </p:cNvPr>
          <p:cNvSpPr txBox="1"/>
          <p:nvPr/>
        </p:nvSpPr>
        <p:spPr>
          <a:xfrm>
            <a:off x="2357104" y="1370698"/>
            <a:ext cx="1063739" cy="369332"/>
          </a:xfrm>
          <a:prstGeom prst="rect">
            <a:avLst/>
          </a:prstGeom>
          <a:noFill/>
        </p:spPr>
        <p:txBody>
          <a:bodyPr wrap="square" rtlCol="0">
            <a:spAutoFit/>
          </a:bodyPr>
          <a:lstStyle/>
          <a:p>
            <a:r>
              <a:rPr lang="en-US" dirty="0"/>
              <a:t>All NPOs</a:t>
            </a:r>
          </a:p>
        </p:txBody>
      </p:sp>
      <p:sp>
        <p:nvSpPr>
          <p:cNvPr id="4" name="TextBox 3">
            <a:extLst>
              <a:ext uri="{FF2B5EF4-FFF2-40B4-BE49-F238E27FC236}">
                <a16:creationId xmlns:a16="http://schemas.microsoft.com/office/drawing/2014/main" id="{021AC27C-84AB-48CB-1300-A425320736CB}"/>
              </a:ext>
            </a:extLst>
          </p:cNvPr>
          <p:cNvSpPr txBox="1"/>
          <p:nvPr/>
        </p:nvSpPr>
        <p:spPr>
          <a:xfrm>
            <a:off x="9773601" y="2080881"/>
            <a:ext cx="2525486" cy="1477328"/>
          </a:xfrm>
          <a:prstGeom prst="rect">
            <a:avLst/>
          </a:prstGeom>
          <a:noFill/>
        </p:spPr>
        <p:txBody>
          <a:bodyPr wrap="square" rtlCol="0">
            <a:spAutoFit/>
          </a:bodyPr>
          <a:lstStyle/>
          <a:p>
            <a:pPr marL="285750" indent="-285750">
              <a:buFont typeface="Wingdings" panose="05000000000000000000" pitchFamily="2" charset="2"/>
              <a:buChar char="ü"/>
            </a:pPr>
            <a:r>
              <a:rPr lang="en-US" dirty="0"/>
              <a:t>Greatest benefits when used together</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a:t>May be used separately</a:t>
            </a:r>
          </a:p>
        </p:txBody>
      </p:sp>
      <p:sp>
        <p:nvSpPr>
          <p:cNvPr id="5" name="Callout: Line 4">
            <a:extLst>
              <a:ext uri="{FF2B5EF4-FFF2-40B4-BE49-F238E27FC236}">
                <a16:creationId xmlns:a16="http://schemas.microsoft.com/office/drawing/2014/main" id="{E683842F-39B0-27F2-B1D4-B8391A0E6B22}"/>
              </a:ext>
            </a:extLst>
          </p:cNvPr>
          <p:cNvSpPr/>
          <p:nvPr/>
        </p:nvSpPr>
        <p:spPr>
          <a:xfrm>
            <a:off x="8983440" y="4764506"/>
            <a:ext cx="1580322" cy="1493819"/>
          </a:xfrm>
          <a:prstGeom prst="borderCallout1">
            <a:avLst>
              <a:gd name="adj1" fmla="val 18750"/>
              <a:gd name="adj2" fmla="val -8333"/>
              <a:gd name="adj3" fmla="val -30550"/>
              <a:gd name="adj4" fmla="val -73358"/>
            </a:avLst>
          </a:prstGeom>
          <a:no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Adoption driven by grant makers</a:t>
            </a:r>
            <a:endParaRPr lang="en-GB" dirty="0">
              <a:solidFill>
                <a:sysClr val="windowText" lastClr="000000"/>
              </a:solidFill>
            </a:endParaRPr>
          </a:p>
        </p:txBody>
      </p:sp>
      <p:sp>
        <p:nvSpPr>
          <p:cNvPr id="6" name="Callout: Line 5">
            <a:extLst>
              <a:ext uri="{FF2B5EF4-FFF2-40B4-BE49-F238E27FC236}">
                <a16:creationId xmlns:a16="http://schemas.microsoft.com/office/drawing/2014/main" id="{9C58B4AD-4024-1999-2966-34C82291E8AD}"/>
              </a:ext>
            </a:extLst>
          </p:cNvPr>
          <p:cNvSpPr/>
          <p:nvPr/>
        </p:nvSpPr>
        <p:spPr>
          <a:xfrm>
            <a:off x="1077676" y="4764507"/>
            <a:ext cx="1580322" cy="1493819"/>
          </a:xfrm>
          <a:prstGeom prst="borderCallout1">
            <a:avLst>
              <a:gd name="adj1" fmla="val 24738"/>
              <a:gd name="adj2" fmla="val 106132"/>
              <a:gd name="adj3" fmla="val -30550"/>
              <a:gd name="adj4" fmla="val 172554"/>
            </a:avLst>
          </a:prstGeom>
          <a:no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Adoption driven Governments</a:t>
            </a:r>
            <a:endParaRPr lang="en-GB" dirty="0">
              <a:solidFill>
                <a:sysClr val="windowText" lastClr="000000"/>
              </a:solidFill>
            </a:endParaRPr>
          </a:p>
        </p:txBody>
      </p:sp>
    </p:spTree>
    <p:extLst>
      <p:ext uri="{BB962C8B-B14F-4D97-AF65-F5344CB8AC3E}">
        <p14:creationId xmlns:p14="http://schemas.microsoft.com/office/powerpoint/2010/main" val="256728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085C-430E-F1DB-C4C9-558609D520F3}"/>
              </a:ext>
            </a:extLst>
          </p:cNvPr>
          <p:cNvSpPr>
            <a:spLocks noGrp="1"/>
          </p:cNvSpPr>
          <p:nvPr>
            <p:ph type="title"/>
          </p:nvPr>
        </p:nvSpPr>
        <p:spPr>
          <a:xfrm>
            <a:off x="420757" y="132057"/>
            <a:ext cx="10515600" cy="1325563"/>
          </a:xfrm>
        </p:spPr>
        <p:txBody>
          <a:bodyPr/>
          <a:lstStyle/>
          <a:p>
            <a:r>
              <a:rPr lang="en-US" dirty="0"/>
              <a:t>From Project to Legacy</a:t>
            </a:r>
            <a:endParaRPr lang="en-GB" dirty="0"/>
          </a:p>
        </p:txBody>
      </p:sp>
      <p:pic>
        <p:nvPicPr>
          <p:cNvPr id="3" name="Picture 2" descr="A picture containing knife&#10;&#10;Description automatically generated">
            <a:extLst>
              <a:ext uri="{FF2B5EF4-FFF2-40B4-BE49-F238E27FC236}">
                <a16:creationId xmlns:a16="http://schemas.microsoft.com/office/drawing/2014/main" id="{F0E2465D-EAEF-C660-7829-7B8B010CF9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437" y="2621394"/>
            <a:ext cx="4211644" cy="1270589"/>
          </a:xfrm>
          <a:prstGeom prst="rect">
            <a:avLst/>
          </a:prstGeom>
        </p:spPr>
      </p:pic>
      <p:pic>
        <p:nvPicPr>
          <p:cNvPr id="5" name="Picture 4" descr="Logo&#10;&#10;Description automatically generated">
            <a:extLst>
              <a:ext uri="{FF2B5EF4-FFF2-40B4-BE49-F238E27FC236}">
                <a16:creationId xmlns:a16="http://schemas.microsoft.com/office/drawing/2014/main" id="{DC488F26-3E56-A988-15A4-897E3D7C70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1499" y="1830801"/>
            <a:ext cx="1076389" cy="598328"/>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B2196B99-A014-38CF-6656-B5986055BD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611" y="1771044"/>
            <a:ext cx="975530" cy="717843"/>
          </a:xfrm>
          <a:prstGeom prst="rect">
            <a:avLst/>
          </a:prstGeom>
        </p:spPr>
      </p:pic>
      <p:pic>
        <p:nvPicPr>
          <p:cNvPr id="18" name="Picture 17" descr="A map of the world with different colored pins&#10;&#10;AI-generated content may be incorrect.">
            <a:extLst>
              <a:ext uri="{FF2B5EF4-FFF2-40B4-BE49-F238E27FC236}">
                <a16:creationId xmlns:a16="http://schemas.microsoft.com/office/drawing/2014/main" id="{76D41061-6C92-BF9C-CFAD-5058457BF8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2195" y="4426389"/>
            <a:ext cx="4745892" cy="2140385"/>
          </a:xfrm>
          <a:prstGeom prst="rect">
            <a:avLst/>
          </a:prstGeom>
        </p:spPr>
      </p:pic>
      <p:sp>
        <p:nvSpPr>
          <p:cNvPr id="19" name="Rectangle: Rounded Corners 18">
            <a:extLst>
              <a:ext uri="{FF2B5EF4-FFF2-40B4-BE49-F238E27FC236}">
                <a16:creationId xmlns:a16="http://schemas.microsoft.com/office/drawing/2014/main" id="{23518E9E-7DAC-09AA-3AD5-9617DE914638}"/>
              </a:ext>
            </a:extLst>
          </p:cNvPr>
          <p:cNvSpPr/>
          <p:nvPr/>
        </p:nvSpPr>
        <p:spPr>
          <a:xfrm>
            <a:off x="5232790" y="6292113"/>
            <a:ext cx="1717418" cy="461252"/>
          </a:xfrm>
          <a:prstGeom prst="roundRect">
            <a:avLst>
              <a:gd name="adj"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ysClr val="windowText" lastClr="000000"/>
                </a:solidFill>
              </a:rPr>
              <a:t>15,000+ </a:t>
            </a:r>
          </a:p>
          <a:p>
            <a:pPr algn="ctr"/>
            <a:r>
              <a:rPr lang="en-US" sz="900" dirty="0">
                <a:solidFill>
                  <a:sysClr val="windowText" lastClr="000000"/>
                </a:solidFill>
              </a:rPr>
              <a:t>Newsletter subscribers </a:t>
            </a:r>
          </a:p>
          <a:p>
            <a:pPr algn="ctr"/>
            <a:r>
              <a:rPr lang="en-US" sz="900" dirty="0">
                <a:solidFill>
                  <a:sysClr val="windowText" lastClr="000000"/>
                </a:solidFill>
              </a:rPr>
              <a:t>+ LinkedIn &amp; YouTube</a:t>
            </a:r>
          </a:p>
        </p:txBody>
      </p:sp>
      <p:pic>
        <p:nvPicPr>
          <p:cNvPr id="17" name="Picture 16">
            <a:extLst>
              <a:ext uri="{FF2B5EF4-FFF2-40B4-BE49-F238E27FC236}">
                <a16:creationId xmlns:a16="http://schemas.microsoft.com/office/drawing/2014/main" id="{9AA3E55D-2B32-1468-F0B7-13164FB3B727}"/>
              </a:ext>
            </a:extLst>
          </p:cNvPr>
          <p:cNvPicPr>
            <a:picLocks noChangeAspect="1"/>
          </p:cNvPicPr>
          <p:nvPr/>
        </p:nvPicPr>
        <p:blipFill>
          <a:blip r:embed="rId7"/>
          <a:stretch>
            <a:fillRect/>
          </a:stretch>
        </p:blipFill>
        <p:spPr>
          <a:xfrm>
            <a:off x="5024111" y="3357577"/>
            <a:ext cx="2143777" cy="1204565"/>
          </a:xfrm>
          <a:prstGeom prst="rect">
            <a:avLst/>
          </a:prstGeom>
        </p:spPr>
      </p:pic>
      <p:pic>
        <p:nvPicPr>
          <p:cNvPr id="21" name="Picture 20">
            <a:extLst>
              <a:ext uri="{FF2B5EF4-FFF2-40B4-BE49-F238E27FC236}">
                <a16:creationId xmlns:a16="http://schemas.microsoft.com/office/drawing/2014/main" id="{A29C3E3D-906E-F30F-B1D0-09EE35617D5A}"/>
              </a:ext>
            </a:extLst>
          </p:cNvPr>
          <p:cNvPicPr>
            <a:picLocks noChangeAspect="1"/>
          </p:cNvPicPr>
          <p:nvPr/>
        </p:nvPicPr>
        <p:blipFill>
          <a:blip r:embed="rId8" cstate="print">
            <a:extLst>
              <a:ext uri="{28A0092B-C50C-407E-A947-70E740481C1C}">
                <a14:useLocalDpi xmlns:a14="http://schemas.microsoft.com/office/drawing/2010/main" val="0"/>
              </a:ext>
            </a:extLst>
          </a:blip>
          <a:srcRect l="10726" t="32635" r="9598" b="29830"/>
          <a:stretch>
            <a:fillRect/>
          </a:stretch>
        </p:blipFill>
        <p:spPr>
          <a:xfrm>
            <a:off x="8736495" y="2759500"/>
            <a:ext cx="2978427" cy="909944"/>
          </a:xfrm>
          <a:prstGeom prst="rect">
            <a:avLst/>
          </a:prstGeom>
        </p:spPr>
      </p:pic>
      <p:sp>
        <p:nvSpPr>
          <p:cNvPr id="22" name="Rectangle 21">
            <a:extLst>
              <a:ext uri="{FF2B5EF4-FFF2-40B4-BE49-F238E27FC236}">
                <a16:creationId xmlns:a16="http://schemas.microsoft.com/office/drawing/2014/main" id="{483E84EC-AD0E-E528-8B7F-B656DDD65554}"/>
              </a:ext>
            </a:extLst>
          </p:cNvPr>
          <p:cNvSpPr/>
          <p:nvPr/>
        </p:nvSpPr>
        <p:spPr>
          <a:xfrm>
            <a:off x="2948662" y="2357149"/>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Project partners</a:t>
            </a:r>
            <a:endParaRPr lang="en-GB" dirty="0">
              <a:solidFill>
                <a:schemeClr val="accent1"/>
              </a:solidFill>
            </a:endParaRPr>
          </a:p>
        </p:txBody>
      </p:sp>
      <p:sp>
        <p:nvSpPr>
          <p:cNvPr id="23" name="Rectangle 22">
            <a:extLst>
              <a:ext uri="{FF2B5EF4-FFF2-40B4-BE49-F238E27FC236}">
                <a16:creationId xmlns:a16="http://schemas.microsoft.com/office/drawing/2014/main" id="{AB890D0A-5A84-E1FD-99B1-3D0CFE0551E8}"/>
              </a:ext>
            </a:extLst>
          </p:cNvPr>
          <p:cNvSpPr/>
          <p:nvPr/>
        </p:nvSpPr>
        <p:spPr>
          <a:xfrm>
            <a:off x="7480516" y="2357149"/>
            <a:ext cx="190500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solidFill>
              </a:rPr>
              <a:t>Founder members</a:t>
            </a:r>
            <a:endParaRPr lang="en-GB" dirty="0">
              <a:solidFill>
                <a:schemeClr val="accent5"/>
              </a:solidFill>
            </a:endParaRPr>
          </a:p>
        </p:txBody>
      </p:sp>
      <p:sp>
        <p:nvSpPr>
          <p:cNvPr id="24" name="Rectangle 23">
            <a:extLst>
              <a:ext uri="{FF2B5EF4-FFF2-40B4-BE49-F238E27FC236}">
                <a16:creationId xmlns:a16="http://schemas.microsoft.com/office/drawing/2014/main" id="{1FB0666A-ADC8-8783-840B-F20C8CBD4372}"/>
              </a:ext>
            </a:extLst>
          </p:cNvPr>
          <p:cNvSpPr/>
          <p:nvPr/>
        </p:nvSpPr>
        <p:spPr>
          <a:xfrm>
            <a:off x="5190881" y="3869774"/>
            <a:ext cx="1810240" cy="54067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The Standard</a:t>
            </a:r>
            <a:endParaRPr lang="en-GB" dirty="0">
              <a:solidFill>
                <a:schemeClr val="bg1"/>
              </a:solidFill>
            </a:endParaRPr>
          </a:p>
        </p:txBody>
      </p:sp>
      <p:sp>
        <p:nvSpPr>
          <p:cNvPr id="25" name="Rectangle 24">
            <a:extLst>
              <a:ext uri="{FF2B5EF4-FFF2-40B4-BE49-F238E27FC236}">
                <a16:creationId xmlns:a16="http://schemas.microsoft.com/office/drawing/2014/main" id="{73753A75-8EAF-312A-75DB-9A29BDA42091}"/>
              </a:ext>
            </a:extLst>
          </p:cNvPr>
          <p:cNvSpPr/>
          <p:nvPr/>
        </p:nvSpPr>
        <p:spPr>
          <a:xfrm>
            <a:off x="5190881" y="5652920"/>
            <a:ext cx="1810240" cy="54067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The Community</a:t>
            </a:r>
            <a:endParaRPr lang="en-GB" dirty="0">
              <a:solidFill>
                <a:schemeClr val="bg1"/>
              </a:solidFill>
            </a:endParaRPr>
          </a:p>
        </p:txBody>
      </p:sp>
      <p:sp>
        <p:nvSpPr>
          <p:cNvPr id="26" name="Rectangle 25">
            <a:extLst>
              <a:ext uri="{FF2B5EF4-FFF2-40B4-BE49-F238E27FC236}">
                <a16:creationId xmlns:a16="http://schemas.microsoft.com/office/drawing/2014/main" id="{A2E71A24-6CF0-667E-9EC9-9DE166899244}"/>
              </a:ext>
            </a:extLst>
          </p:cNvPr>
          <p:cNvSpPr/>
          <p:nvPr/>
        </p:nvSpPr>
        <p:spPr>
          <a:xfrm>
            <a:off x="1796902" y="3429000"/>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2019-2025</a:t>
            </a:r>
            <a:endParaRPr lang="en-GB" dirty="0">
              <a:solidFill>
                <a:schemeClr val="accent1"/>
              </a:solidFill>
            </a:endParaRPr>
          </a:p>
        </p:txBody>
      </p:sp>
      <p:sp>
        <p:nvSpPr>
          <p:cNvPr id="27" name="Rectangle 26">
            <a:extLst>
              <a:ext uri="{FF2B5EF4-FFF2-40B4-BE49-F238E27FC236}">
                <a16:creationId xmlns:a16="http://schemas.microsoft.com/office/drawing/2014/main" id="{12A7C9B0-0081-5A38-977C-1C074DCB1C06}"/>
              </a:ext>
            </a:extLst>
          </p:cNvPr>
          <p:cNvSpPr/>
          <p:nvPr/>
        </p:nvSpPr>
        <p:spPr>
          <a:xfrm>
            <a:off x="9320588" y="3419186"/>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solidFill>
              </a:rPr>
              <a:t>2025 onwards</a:t>
            </a:r>
            <a:endParaRPr lang="en-GB" dirty="0">
              <a:solidFill>
                <a:schemeClr val="accent5"/>
              </a:solidFill>
            </a:endParaRPr>
          </a:p>
        </p:txBody>
      </p:sp>
      <p:sp>
        <p:nvSpPr>
          <p:cNvPr id="28" name="Rectangle: Rounded Corners 27">
            <a:extLst>
              <a:ext uri="{FF2B5EF4-FFF2-40B4-BE49-F238E27FC236}">
                <a16:creationId xmlns:a16="http://schemas.microsoft.com/office/drawing/2014/main" id="{B9FC8001-55A3-6BF3-9E4C-CA12AC775FF0}"/>
              </a:ext>
            </a:extLst>
          </p:cNvPr>
          <p:cNvSpPr/>
          <p:nvPr/>
        </p:nvSpPr>
        <p:spPr>
          <a:xfrm>
            <a:off x="3172514" y="1690688"/>
            <a:ext cx="6070823" cy="79819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C5E6A59E-4E6E-02F6-D2C5-ADD1CA0DF9E1}"/>
              </a:ext>
            </a:extLst>
          </p:cNvPr>
          <p:cNvCxnSpPr>
            <a:cxnSpLocks/>
          </p:cNvCxnSpPr>
          <p:nvPr/>
        </p:nvCxnSpPr>
        <p:spPr>
          <a:xfrm>
            <a:off x="2584174" y="3959859"/>
            <a:ext cx="871254" cy="64591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A33CDE5-4C3F-4AB8-7FF2-909D3D46B10C}"/>
              </a:ext>
            </a:extLst>
          </p:cNvPr>
          <p:cNvCxnSpPr>
            <a:cxnSpLocks/>
          </p:cNvCxnSpPr>
          <p:nvPr/>
        </p:nvCxnSpPr>
        <p:spPr>
          <a:xfrm flipV="1">
            <a:off x="8569728" y="3966634"/>
            <a:ext cx="815788" cy="595508"/>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592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hat is the complexity in simplicity?">
            <a:extLst>
              <a:ext uri="{FF2B5EF4-FFF2-40B4-BE49-F238E27FC236}">
                <a16:creationId xmlns:a16="http://schemas.microsoft.com/office/drawing/2014/main" id="{43EBE9F2-FA3F-9356-3321-16711DD21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9728" y="1517885"/>
            <a:ext cx="8752544" cy="49178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E04911-51C7-8195-1A1A-FC515C28E4F3}"/>
              </a:ext>
            </a:extLst>
          </p:cNvPr>
          <p:cNvSpPr>
            <a:spLocks noGrp="1"/>
          </p:cNvSpPr>
          <p:nvPr>
            <p:ph type="title"/>
          </p:nvPr>
        </p:nvSpPr>
        <p:spPr>
          <a:xfrm>
            <a:off x="158702" y="-209821"/>
            <a:ext cx="9153739" cy="1385828"/>
          </a:xfrm>
        </p:spPr>
        <p:txBody>
          <a:bodyPr vert="horz" lIns="91440" tIns="45720" rIns="91440" bIns="45720" rtlCol="0" anchor="ctr">
            <a:normAutofit/>
          </a:bodyPr>
          <a:lstStyle/>
          <a:p>
            <a:r>
              <a:rPr lang="en-US" sz="3200" dirty="0">
                <a:solidFill>
                  <a:schemeClr val="bg1"/>
                </a:solidFill>
                <a:latin typeface="Work Sans SemiBold" pitchFamily="2" charset="0"/>
              </a:rPr>
              <a:t>How </a:t>
            </a:r>
            <a:r>
              <a:rPr lang="en-US" sz="3200">
                <a:solidFill>
                  <a:schemeClr val="bg1"/>
                </a:solidFill>
                <a:latin typeface="Work Sans SemiBold" pitchFamily="2" charset="0"/>
              </a:rPr>
              <a:t>to handle the complexity</a:t>
            </a:r>
            <a:r>
              <a:rPr lang="en-US" sz="3200" dirty="0">
                <a:solidFill>
                  <a:schemeClr val="bg1"/>
                </a:solidFill>
                <a:latin typeface="Work Sans SemiBold" pitchFamily="2" charset="0"/>
              </a:rPr>
              <a:t>?</a:t>
            </a:r>
            <a:endParaRPr lang="en-US" sz="3200" kern="1200" dirty="0">
              <a:solidFill>
                <a:schemeClr val="bg1"/>
              </a:solidFill>
              <a:latin typeface="Work Sans SemiBold" pitchFamily="2" charset="0"/>
            </a:endParaRPr>
          </a:p>
        </p:txBody>
      </p:sp>
      <p:sp>
        <p:nvSpPr>
          <p:cNvPr id="3" name="Title 1">
            <a:extLst>
              <a:ext uri="{FF2B5EF4-FFF2-40B4-BE49-F238E27FC236}">
                <a16:creationId xmlns:a16="http://schemas.microsoft.com/office/drawing/2014/main" id="{3691E9B7-4C5E-0163-2CAE-12CD6075BEA9}"/>
              </a:ext>
            </a:extLst>
          </p:cNvPr>
          <p:cNvSpPr txBox="1">
            <a:spLocks/>
          </p:cNvSpPr>
          <p:nvPr/>
        </p:nvSpPr>
        <p:spPr>
          <a:xfrm>
            <a:off x="420757" y="1320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dirty="0"/>
              <a:t>How to handle the complexity?</a:t>
            </a:r>
            <a:endParaRPr lang="en-GB" dirty="0"/>
          </a:p>
        </p:txBody>
      </p:sp>
    </p:spTree>
    <p:extLst>
      <p:ext uri="{BB962C8B-B14F-4D97-AF65-F5344CB8AC3E}">
        <p14:creationId xmlns:p14="http://schemas.microsoft.com/office/powerpoint/2010/main" val="376825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C305460-D4E0-E718-F1D6-374E3BBEB67C}"/>
              </a:ext>
            </a:extLst>
          </p:cNvPr>
          <p:cNvSpPr>
            <a:spLocks noGrp="1"/>
          </p:cNvSpPr>
          <p:nvPr>
            <p:ph type="body" idx="1"/>
          </p:nvPr>
        </p:nvSpPr>
        <p:spPr>
          <a:xfrm>
            <a:off x="874361" y="1021136"/>
            <a:ext cx="4534054" cy="823912"/>
          </a:xfrm>
          <a:solidFill>
            <a:srgbClr val="0C2C56"/>
          </a:solidFill>
        </p:spPr>
        <p:txBody>
          <a:bodyPr>
            <a:normAutofit lnSpcReduction="10000"/>
          </a:bodyPr>
          <a:lstStyle/>
          <a:p>
            <a:r>
              <a:rPr lang="en-US" dirty="0">
                <a:solidFill>
                  <a:schemeClr val="bg1"/>
                </a:solidFill>
              </a:rPr>
              <a:t>Complex / variable</a:t>
            </a:r>
          </a:p>
          <a:p>
            <a:r>
              <a:rPr lang="en-US" dirty="0">
                <a:solidFill>
                  <a:schemeClr val="bg1"/>
                </a:solidFill>
              </a:rPr>
              <a:t>Outputs</a:t>
            </a:r>
          </a:p>
        </p:txBody>
      </p:sp>
      <p:sp>
        <p:nvSpPr>
          <p:cNvPr id="5" name="Text Placeholder 4">
            <a:extLst>
              <a:ext uri="{FF2B5EF4-FFF2-40B4-BE49-F238E27FC236}">
                <a16:creationId xmlns:a16="http://schemas.microsoft.com/office/drawing/2014/main" id="{0E442C92-F4E6-12AE-2737-D42C1668F511}"/>
              </a:ext>
            </a:extLst>
          </p:cNvPr>
          <p:cNvSpPr>
            <a:spLocks noGrp="1"/>
          </p:cNvSpPr>
          <p:nvPr>
            <p:ph type="body" sz="quarter" idx="3"/>
          </p:nvPr>
        </p:nvSpPr>
        <p:spPr>
          <a:xfrm>
            <a:off x="6220326" y="1021136"/>
            <a:ext cx="4534054" cy="823912"/>
          </a:xfrm>
          <a:solidFill>
            <a:srgbClr val="56A548"/>
          </a:solidFill>
        </p:spPr>
        <p:txBody>
          <a:bodyPr>
            <a:normAutofit lnSpcReduction="10000"/>
          </a:bodyPr>
          <a:lstStyle/>
          <a:p>
            <a:r>
              <a:rPr lang="en-US" dirty="0">
                <a:solidFill>
                  <a:schemeClr val="bg1"/>
                </a:solidFill>
                <a:latin typeface="Work Sans SemiBold"/>
              </a:rPr>
              <a:t>Simple / standardised</a:t>
            </a:r>
          </a:p>
          <a:p>
            <a:r>
              <a:rPr lang="en-US" dirty="0">
                <a:solidFill>
                  <a:schemeClr val="bg1"/>
                </a:solidFill>
              </a:rPr>
              <a:t>Inputs</a:t>
            </a:r>
          </a:p>
        </p:txBody>
      </p:sp>
      <p:graphicFrame>
        <p:nvGraphicFramePr>
          <p:cNvPr id="7" name="Table 6">
            <a:extLst>
              <a:ext uri="{FF2B5EF4-FFF2-40B4-BE49-F238E27FC236}">
                <a16:creationId xmlns:a16="http://schemas.microsoft.com/office/drawing/2014/main" id="{C5895E3B-F39D-7004-60AD-8CD734A9B8C4}"/>
              </a:ext>
            </a:extLst>
          </p:cNvPr>
          <p:cNvGraphicFramePr>
            <a:graphicFrameLocks noGrp="1"/>
          </p:cNvGraphicFramePr>
          <p:nvPr/>
        </p:nvGraphicFramePr>
        <p:xfrm>
          <a:off x="864114" y="1916858"/>
          <a:ext cx="4534054" cy="4196080"/>
        </p:xfrm>
        <a:graphic>
          <a:graphicData uri="http://schemas.openxmlformats.org/drawingml/2006/table">
            <a:tbl>
              <a:tblPr firstRow="1" bandRow="1">
                <a:tableStyleId>{5C22544A-7EE6-4342-B048-85BDC9FD1C3A}</a:tableStyleId>
              </a:tblPr>
              <a:tblGrid>
                <a:gridCol w="3390689">
                  <a:extLst>
                    <a:ext uri="{9D8B030D-6E8A-4147-A177-3AD203B41FA5}">
                      <a16:colId xmlns:a16="http://schemas.microsoft.com/office/drawing/2014/main" val="483685857"/>
                    </a:ext>
                  </a:extLst>
                </a:gridCol>
                <a:gridCol w="1143365">
                  <a:extLst>
                    <a:ext uri="{9D8B030D-6E8A-4147-A177-3AD203B41FA5}">
                      <a16:colId xmlns:a16="http://schemas.microsoft.com/office/drawing/2014/main" val="543930994"/>
                    </a:ext>
                  </a:extLst>
                </a:gridCol>
              </a:tblGrid>
              <a:tr h="37084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Activities</a:t>
                      </a:r>
                    </a:p>
                  </a:txBody>
                  <a:tcPr>
                    <a:solidFill>
                      <a:srgbClr val="0C2C56"/>
                    </a:solidFill>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$’000</a:t>
                      </a:r>
                    </a:p>
                  </a:txBody>
                  <a:tcPr>
                    <a:solidFill>
                      <a:srgbClr val="0C2C56"/>
                    </a:solidFill>
                  </a:tcPr>
                </a:tc>
                <a:extLst>
                  <a:ext uri="{0D108BD9-81ED-4DB2-BD59-A6C34878D82A}">
                    <a16:rowId xmlns:a16="http://schemas.microsoft.com/office/drawing/2014/main" val="3891938317"/>
                  </a:ext>
                </a:extLst>
              </a:tr>
              <a:tr h="37084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Direct costs</a:t>
                      </a:r>
                    </a:p>
                  </a:txBody>
                  <a:tcPr>
                    <a:solidFill>
                      <a:schemeClr val="bg1">
                        <a:lumMod val="95000"/>
                      </a:schemeClr>
                    </a:solidFill>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extLst>
                  <a:ext uri="{0D108BD9-81ED-4DB2-BD59-A6C34878D82A}">
                    <a16:rowId xmlns:a16="http://schemas.microsoft.com/office/drawing/2014/main" val="2327655147"/>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Sponsorship programme</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20</a:t>
                      </a:r>
                    </a:p>
                  </a:txBody>
                  <a:tcPr>
                    <a:solidFill>
                      <a:schemeClr val="bg1">
                        <a:lumMod val="95000"/>
                      </a:schemeClr>
                    </a:solidFill>
                  </a:tcPr>
                </a:tc>
                <a:extLst>
                  <a:ext uri="{0D108BD9-81ED-4DB2-BD59-A6C34878D82A}">
                    <a16:rowId xmlns:a16="http://schemas.microsoft.com/office/drawing/2014/main" val="3970785979"/>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Vaccination</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20</a:t>
                      </a:r>
                    </a:p>
                  </a:txBody>
                  <a:tcPr>
                    <a:solidFill>
                      <a:schemeClr val="bg1">
                        <a:lumMod val="95000"/>
                      </a:schemeClr>
                    </a:solidFill>
                  </a:tcPr>
                </a:tc>
                <a:extLst>
                  <a:ext uri="{0D108BD9-81ED-4DB2-BD59-A6C34878D82A}">
                    <a16:rowId xmlns:a16="http://schemas.microsoft.com/office/drawing/2014/main" val="448367216"/>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Tree planting</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15</a:t>
                      </a:r>
                    </a:p>
                  </a:txBody>
                  <a:tcPr>
                    <a:solidFill>
                      <a:schemeClr val="bg1">
                        <a:lumMod val="95000"/>
                      </a:schemeClr>
                    </a:solidFill>
                  </a:tcPr>
                </a:tc>
                <a:extLst>
                  <a:ext uri="{0D108BD9-81ED-4DB2-BD59-A6C34878D82A}">
                    <a16:rowId xmlns:a16="http://schemas.microsoft.com/office/drawing/2014/main" val="1163543571"/>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Research</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15</a:t>
                      </a:r>
                    </a:p>
                  </a:txBody>
                  <a:tcPr>
                    <a:solidFill>
                      <a:schemeClr val="bg1">
                        <a:lumMod val="95000"/>
                      </a:schemeClr>
                    </a:solidFill>
                  </a:tcPr>
                </a:tc>
                <a:extLst>
                  <a:ext uri="{0D108BD9-81ED-4DB2-BD59-A6C34878D82A}">
                    <a16:rowId xmlns:a16="http://schemas.microsoft.com/office/drawing/2014/main" val="3184703011"/>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Cash grants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678844662"/>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Education</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3935201479"/>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Women’s shelter</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854313918"/>
                  </a:ext>
                </a:extLst>
              </a:tr>
              <a:tr h="0">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extLst>
                  <a:ext uri="{0D108BD9-81ED-4DB2-BD59-A6C34878D82A}">
                    <a16:rowId xmlns:a16="http://schemas.microsoft.com/office/drawing/2014/main" val="43883211"/>
                  </a:ext>
                </a:extLst>
              </a:tr>
              <a:tr h="37084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Indirect costs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25</a:t>
                      </a: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6628096"/>
                  </a:ext>
                </a:extLst>
              </a:tr>
              <a:tr h="37084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TOTAL</a:t>
                      </a:r>
                    </a:p>
                  </a:txBody>
                  <a:tcPr>
                    <a:solidFill>
                      <a:schemeClr val="bg1">
                        <a:lumMod val="95000"/>
                      </a:schemeClr>
                    </a:solidFill>
                  </a:tcPr>
                </a:tc>
                <a:tc>
                  <a:txBody>
                    <a:bodyPr/>
                    <a:lstStyle/>
                    <a:p>
                      <a:pPr algn="r"/>
                      <a:r>
                        <a:rPr lang="en-US" sz="1600" b="1" dirty="0">
                          <a:latin typeface="Open Sans" panose="020B0606030504020204" pitchFamily="34" charset="0"/>
                          <a:ea typeface="Open Sans" panose="020B0606030504020204" pitchFamily="34" charset="0"/>
                          <a:cs typeface="Open Sans" panose="020B0606030504020204" pitchFamily="34" charset="0"/>
                        </a:rPr>
                        <a:t>100</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126213140"/>
                  </a:ext>
                </a:extLst>
              </a:tr>
            </a:tbl>
          </a:graphicData>
        </a:graphic>
      </p:graphicFrame>
      <p:graphicFrame>
        <p:nvGraphicFramePr>
          <p:cNvPr id="9" name="Table 8">
            <a:extLst>
              <a:ext uri="{FF2B5EF4-FFF2-40B4-BE49-F238E27FC236}">
                <a16:creationId xmlns:a16="http://schemas.microsoft.com/office/drawing/2014/main" id="{E1640A6C-5350-9F8D-D5EE-69BD89DE71BD}"/>
              </a:ext>
            </a:extLst>
          </p:cNvPr>
          <p:cNvGraphicFramePr>
            <a:graphicFrameLocks noGrp="1"/>
          </p:cNvGraphicFramePr>
          <p:nvPr/>
        </p:nvGraphicFramePr>
        <p:xfrm>
          <a:off x="6220326" y="1904826"/>
          <a:ext cx="4534054" cy="4206000"/>
        </p:xfrm>
        <a:graphic>
          <a:graphicData uri="http://schemas.openxmlformats.org/drawingml/2006/table">
            <a:tbl>
              <a:tblPr firstRow="1" bandRow="1">
                <a:tableStyleId>{5C22544A-7EE6-4342-B048-85BDC9FD1C3A}</a:tableStyleId>
              </a:tblPr>
              <a:tblGrid>
                <a:gridCol w="3390689">
                  <a:extLst>
                    <a:ext uri="{9D8B030D-6E8A-4147-A177-3AD203B41FA5}">
                      <a16:colId xmlns:a16="http://schemas.microsoft.com/office/drawing/2014/main" val="483685857"/>
                    </a:ext>
                  </a:extLst>
                </a:gridCol>
                <a:gridCol w="1143365">
                  <a:extLst>
                    <a:ext uri="{9D8B030D-6E8A-4147-A177-3AD203B41FA5}">
                      <a16:colId xmlns:a16="http://schemas.microsoft.com/office/drawing/2014/main" val="543930994"/>
                    </a:ext>
                  </a:extLst>
                </a:gridCol>
              </a:tblGrid>
              <a:tr h="32631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Cost types</a:t>
                      </a:r>
                    </a:p>
                  </a:txBody>
                  <a:tcPr>
                    <a:solidFill>
                      <a:srgbClr val="56A548"/>
                    </a:solidFill>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$’000</a:t>
                      </a:r>
                    </a:p>
                  </a:txBody>
                  <a:tcPr>
                    <a:solidFill>
                      <a:srgbClr val="56A548"/>
                    </a:solidFill>
                  </a:tcPr>
                </a:tc>
                <a:extLst>
                  <a:ext uri="{0D108BD9-81ED-4DB2-BD59-A6C34878D82A}">
                    <a16:rowId xmlns:a16="http://schemas.microsoft.com/office/drawing/2014/main" val="3891938317"/>
                  </a:ext>
                </a:extLst>
              </a:tr>
              <a:tr h="39600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Direct costs</a:t>
                      </a:r>
                    </a:p>
                  </a:txBody>
                  <a:tcPr>
                    <a:solidFill>
                      <a:schemeClr val="bg1">
                        <a:lumMod val="95000"/>
                      </a:schemeClr>
                    </a:solidFill>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extLst>
                  <a:ext uri="{0D108BD9-81ED-4DB2-BD59-A6C34878D82A}">
                    <a16:rowId xmlns:a16="http://schemas.microsoft.com/office/drawing/2014/main" val="604925844"/>
                  </a:ext>
                </a:extLst>
              </a:tr>
              <a:tr h="32400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Employment</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35</a:t>
                      </a:r>
                    </a:p>
                  </a:txBody>
                  <a:tcPr>
                    <a:solidFill>
                      <a:schemeClr val="bg1">
                        <a:lumMod val="95000"/>
                      </a:schemeClr>
                    </a:solidFill>
                  </a:tcPr>
                </a:tc>
                <a:extLst>
                  <a:ext uri="{0D108BD9-81ED-4DB2-BD59-A6C34878D82A}">
                    <a16:rowId xmlns:a16="http://schemas.microsoft.com/office/drawing/2014/main" val="3970785979"/>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Travel</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448367216"/>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Supplies &amp; materials (goods)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1163543571"/>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External services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3184703011"/>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Assets / equipment</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678844662"/>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Grants and donations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5</a:t>
                      </a:r>
                    </a:p>
                  </a:txBody>
                  <a:tcPr>
                    <a:solidFill>
                      <a:schemeClr val="bg1">
                        <a:lumMod val="95000"/>
                      </a:schemeClr>
                    </a:solidFill>
                  </a:tcPr>
                </a:tc>
                <a:extLst>
                  <a:ext uri="{0D108BD9-81ED-4DB2-BD59-A6C34878D82A}">
                    <a16:rowId xmlns:a16="http://schemas.microsoft.com/office/drawing/2014/main" val="3396764498"/>
                  </a:ext>
                </a:extLst>
              </a:tr>
              <a:tr h="0">
                <a:tc>
                  <a:txBody>
                    <a:bodyPr/>
                    <a:lstStyle/>
                    <a:p>
                      <a:pPr lvl="1"/>
                      <a:r>
                        <a:rPr lang="en-US" sz="1600" dirty="0">
                          <a:latin typeface="Open Sans" panose="020B0606030504020204" pitchFamily="34" charset="0"/>
                          <a:ea typeface="Open Sans" panose="020B0606030504020204" pitchFamily="34" charset="0"/>
                          <a:cs typeface="Open Sans" panose="020B0606030504020204" pitchFamily="34" charset="0"/>
                        </a:rPr>
                        <a:t>Other direct costs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3</a:t>
                      </a:r>
                    </a:p>
                  </a:txBody>
                  <a:tcPr>
                    <a:solidFill>
                      <a:schemeClr val="bg1">
                        <a:lumMod val="95000"/>
                      </a:schemeClr>
                    </a:solidFill>
                  </a:tcPr>
                </a:tc>
                <a:extLst>
                  <a:ext uri="{0D108BD9-81ED-4DB2-BD59-A6C34878D82A}">
                    <a16:rowId xmlns:a16="http://schemas.microsoft.com/office/drawing/2014/main" val="3193766719"/>
                  </a:ext>
                </a:extLst>
              </a:tr>
              <a:tr h="239924">
                <a:tc>
                  <a:txBody>
                    <a:bodyPr/>
                    <a:lstStyle/>
                    <a:p>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extLst>
                  <a:ext uri="{0D108BD9-81ED-4DB2-BD59-A6C34878D82A}">
                    <a16:rowId xmlns:a16="http://schemas.microsoft.com/office/drawing/2014/main" val="1466316223"/>
                  </a:ext>
                </a:extLst>
              </a:tr>
              <a:tr h="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Support costs</a:t>
                      </a:r>
                    </a:p>
                  </a:txBody>
                  <a:tcPr>
                    <a:solidFill>
                      <a:schemeClr val="bg1">
                        <a:lumMod val="95000"/>
                      </a:schemeClr>
                    </a:solidFill>
                  </a:tcPr>
                </a:tc>
                <a:tc>
                  <a:txBody>
                    <a:bodyPr/>
                    <a:lstStyle/>
                    <a:p>
                      <a:pPr algn="r"/>
                      <a:r>
                        <a:rPr lang="en-US" sz="1600" dirty="0">
                          <a:latin typeface="Open Sans" panose="020B0606030504020204" pitchFamily="34" charset="0"/>
                          <a:ea typeface="Open Sans" panose="020B0606030504020204" pitchFamily="34" charset="0"/>
                          <a:cs typeface="Open Sans" panose="020B0606030504020204" pitchFamily="34" charset="0"/>
                        </a:rPr>
                        <a:t>25</a:t>
                      </a: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66570021"/>
                  </a:ext>
                </a:extLst>
              </a:tr>
              <a:tr h="0">
                <a:tc>
                  <a: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TOTAL</a:t>
                      </a:r>
                    </a:p>
                  </a:txBody>
                  <a:tcPr>
                    <a:solidFill>
                      <a:schemeClr val="bg1">
                        <a:lumMod val="95000"/>
                      </a:schemeClr>
                    </a:solidFill>
                  </a:tcPr>
                </a:tc>
                <a:tc>
                  <a:txBody>
                    <a:bodyPr/>
                    <a:lstStyle/>
                    <a:p>
                      <a:pPr algn="r"/>
                      <a:r>
                        <a:rPr lang="en-US" sz="1600" b="1" dirty="0">
                          <a:latin typeface="Open Sans" panose="020B0606030504020204" pitchFamily="34" charset="0"/>
                          <a:ea typeface="Open Sans" panose="020B0606030504020204" pitchFamily="34" charset="0"/>
                          <a:cs typeface="Open Sans" panose="020B0606030504020204" pitchFamily="34" charset="0"/>
                        </a:rPr>
                        <a:t>100</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513575512"/>
                  </a:ext>
                </a:extLst>
              </a:tr>
            </a:tbl>
          </a:graphicData>
        </a:graphic>
      </p:graphicFrame>
      <p:sp>
        <p:nvSpPr>
          <p:cNvPr id="2" name="Title 1">
            <a:extLst>
              <a:ext uri="{FF2B5EF4-FFF2-40B4-BE49-F238E27FC236}">
                <a16:creationId xmlns:a16="http://schemas.microsoft.com/office/drawing/2014/main" id="{97636B0F-563D-A13A-90CF-F667B922AA19}"/>
              </a:ext>
            </a:extLst>
          </p:cNvPr>
          <p:cNvSpPr>
            <a:spLocks noGrp="1"/>
          </p:cNvSpPr>
          <p:nvPr>
            <p:ph type="title"/>
          </p:nvPr>
        </p:nvSpPr>
        <p:spPr>
          <a:xfrm>
            <a:off x="158702" y="-209821"/>
            <a:ext cx="9153739" cy="1385828"/>
          </a:xfrm>
        </p:spPr>
        <p:txBody>
          <a:bodyPr vert="horz" lIns="91440" tIns="45720" rIns="91440" bIns="45720" rtlCol="0" anchor="ctr">
            <a:normAutofit/>
          </a:bodyPr>
          <a:lstStyle/>
          <a:p>
            <a:r>
              <a:rPr lang="en-US" sz="3200" dirty="0"/>
              <a:t>Budget analysis by inputs vs outputs</a:t>
            </a:r>
            <a:endParaRPr lang="en-US" sz="3200" kern="1200" dirty="0"/>
          </a:p>
        </p:txBody>
      </p:sp>
    </p:spTree>
    <p:extLst>
      <p:ext uri="{BB962C8B-B14F-4D97-AF65-F5344CB8AC3E}">
        <p14:creationId xmlns:p14="http://schemas.microsoft.com/office/powerpoint/2010/main" val="139112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E957-AB31-CB8A-628F-DB8E69019C30}"/>
              </a:ext>
            </a:extLst>
          </p:cNvPr>
          <p:cNvSpPr>
            <a:spLocks noGrp="1"/>
          </p:cNvSpPr>
          <p:nvPr>
            <p:ph type="title"/>
          </p:nvPr>
        </p:nvSpPr>
        <p:spPr>
          <a:xfrm>
            <a:off x="117224" y="0"/>
            <a:ext cx="10525124" cy="965130"/>
          </a:xfrm>
        </p:spPr>
        <p:txBody>
          <a:bodyPr/>
          <a:lstStyle/>
          <a:p>
            <a:r>
              <a:rPr lang="en-US" dirty="0"/>
              <a:t>Activity based budgeting?</a:t>
            </a:r>
          </a:p>
        </p:txBody>
      </p:sp>
      <p:sp>
        <p:nvSpPr>
          <p:cNvPr id="3" name="Text Placeholder 2">
            <a:extLst>
              <a:ext uri="{FF2B5EF4-FFF2-40B4-BE49-F238E27FC236}">
                <a16:creationId xmlns:a16="http://schemas.microsoft.com/office/drawing/2014/main" id="{48B76EB9-0050-64F6-E118-0B83C1BC7EC6}"/>
              </a:ext>
            </a:extLst>
          </p:cNvPr>
          <p:cNvSpPr>
            <a:spLocks noGrp="1"/>
          </p:cNvSpPr>
          <p:nvPr>
            <p:ph type="body" idx="1"/>
          </p:nvPr>
        </p:nvSpPr>
        <p:spPr>
          <a:xfrm>
            <a:off x="866850" y="1419725"/>
            <a:ext cx="10650805" cy="712370"/>
          </a:xfrm>
          <a:solidFill>
            <a:schemeClr val="accent4"/>
          </a:solidFill>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Best practice - separate coding and reporting</a:t>
            </a:r>
          </a:p>
        </p:txBody>
      </p:sp>
      <p:graphicFrame>
        <p:nvGraphicFramePr>
          <p:cNvPr id="5" name="Diagram 4">
            <a:extLst>
              <a:ext uri="{FF2B5EF4-FFF2-40B4-BE49-F238E27FC236}">
                <a16:creationId xmlns:a16="http://schemas.microsoft.com/office/drawing/2014/main" id="{6E61C488-F07D-5208-D64D-3CDCA5A7CB65}"/>
              </a:ext>
            </a:extLst>
          </p:cNvPr>
          <p:cNvGraphicFramePr/>
          <p:nvPr/>
        </p:nvGraphicFramePr>
        <p:xfrm>
          <a:off x="866849" y="2132095"/>
          <a:ext cx="10650805" cy="3730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0790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489284" y="40272"/>
            <a:ext cx="10515600" cy="958343"/>
          </a:xfrm>
        </p:spPr>
        <p:txBody>
          <a:bodyPr>
            <a:normAutofit/>
          </a:bodyPr>
          <a:lstStyle/>
          <a:p>
            <a:r>
              <a:rPr lang="en-GB" dirty="0"/>
              <a:t>INPAS Practice Guide 1 - format</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12</a:t>
            </a:fld>
            <a:endParaRPr lang="en-GB" dirty="0"/>
          </a:p>
        </p:txBody>
      </p:sp>
      <p:graphicFrame>
        <p:nvGraphicFramePr>
          <p:cNvPr id="5" name="Table 4">
            <a:extLst>
              <a:ext uri="{FF2B5EF4-FFF2-40B4-BE49-F238E27FC236}">
                <a16:creationId xmlns:a16="http://schemas.microsoft.com/office/drawing/2014/main" id="{26C8EC8A-6AD6-14A6-0F18-ADF7474A68A6}"/>
              </a:ext>
            </a:extLst>
          </p:cNvPr>
          <p:cNvGraphicFramePr>
            <a:graphicFrameLocks noGrp="1"/>
          </p:cNvGraphicFramePr>
          <p:nvPr/>
        </p:nvGraphicFramePr>
        <p:xfrm>
          <a:off x="750453" y="1276285"/>
          <a:ext cx="6530843" cy="4476186"/>
        </p:xfrm>
        <a:graphic>
          <a:graphicData uri="http://schemas.openxmlformats.org/drawingml/2006/table">
            <a:tbl>
              <a:tblPr firstRow="1" firstCol="1" bandRow="1">
                <a:tableStyleId>{5C22544A-7EE6-4342-B048-85BDC9FD1C3A}</a:tableStyleId>
              </a:tblPr>
              <a:tblGrid>
                <a:gridCol w="4635292">
                  <a:extLst>
                    <a:ext uri="{9D8B030D-6E8A-4147-A177-3AD203B41FA5}">
                      <a16:colId xmlns:a16="http://schemas.microsoft.com/office/drawing/2014/main" val="838147567"/>
                    </a:ext>
                  </a:extLst>
                </a:gridCol>
                <a:gridCol w="709563">
                  <a:extLst>
                    <a:ext uri="{9D8B030D-6E8A-4147-A177-3AD203B41FA5}">
                      <a16:colId xmlns:a16="http://schemas.microsoft.com/office/drawing/2014/main" val="873950438"/>
                    </a:ext>
                  </a:extLst>
                </a:gridCol>
                <a:gridCol w="1185988">
                  <a:extLst>
                    <a:ext uri="{9D8B030D-6E8A-4147-A177-3AD203B41FA5}">
                      <a16:colId xmlns:a16="http://schemas.microsoft.com/office/drawing/2014/main" val="531037196"/>
                    </a:ext>
                  </a:extLst>
                </a:gridCol>
              </a:tblGrid>
              <a:tr h="466713">
                <a:tc>
                  <a:txBody>
                    <a:bodyPr/>
                    <a:lstStyle/>
                    <a:p>
                      <a:pPr algn="just"/>
                      <a:r>
                        <a:rPr lang="en-GB" sz="1400" dirty="0">
                          <a:effectLst/>
                          <a:latin typeface="Open Sans" panose="020B0606030504020204" pitchFamily="34" charset="0"/>
                          <a:ea typeface="Open Sans" panose="020B0606030504020204" pitchFamily="34" charset="0"/>
                          <a:cs typeface="Open Sans" panose="020B0606030504020204" pitchFamily="34" charset="0"/>
                        </a:rPr>
                        <a:t> </a:t>
                      </a:r>
                      <a:r>
                        <a:rPr lang="en-GB"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endParaRPr lang="en-GB"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a:t>
                      </a:r>
                    </a:p>
                    <a:p>
                      <a:pPr algn="ct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endParaRPr lang="en-GB"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extLst>
                  <a:ext uri="{0D108BD9-81ED-4DB2-BD59-A6C34878D82A}">
                    <a16:rowId xmlns:a16="http://schemas.microsoft.com/office/drawing/2014/main" val="1596702519"/>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309044857"/>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and donations</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1</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404252857"/>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income (by type)</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2</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947778447"/>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income</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dirty="0">
                          <a:effectLst/>
                          <a:latin typeface="Open Sans" panose="020B0606030504020204" pitchFamily="34" charset="0"/>
                          <a:ea typeface="Open Sans" panose="020B0606030504020204" pitchFamily="34" charset="0"/>
                          <a:cs typeface="Open Sans" panose="020B0606030504020204" pitchFamily="34" charset="0"/>
                        </a:rPr>
                        <a:t> 100,000</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223959891"/>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376151855"/>
                  </a:ext>
                </a:extLst>
              </a:tr>
              <a:tr h="339288">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880781839"/>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Direct expenses</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617671700"/>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Employment</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3</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949153507"/>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Travel and subsistence</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4</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45851920"/>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Supplies and materials</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5</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46517905"/>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External services and other direct costs</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6</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054884244"/>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Services in-kind and gifts in-kind</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7</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60887830"/>
                  </a:ext>
                </a:extLst>
              </a:tr>
              <a:tr h="244679">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and donations to others</a:t>
                      </a:r>
                      <a:endParaRPr lang="en-GB" sz="24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8</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2087581"/>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510277436"/>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Support costs</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dirty="0">
                          <a:effectLst/>
                          <a:latin typeface="Open Sans" panose="020B0606030504020204" pitchFamily="34" charset="0"/>
                          <a:ea typeface="Open Sans" panose="020B0606030504020204" pitchFamily="34" charset="0"/>
                          <a:cs typeface="Open Sans" panose="020B0606030504020204" pitchFamily="34" charset="0"/>
                        </a:rPr>
                        <a:t> 9</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dirty="0">
                          <a:effectLst/>
                          <a:latin typeface="Open Sans" panose="020B0606030504020204" pitchFamily="34" charset="0"/>
                          <a:ea typeface="Open Sans" panose="020B0606030504020204" pitchFamily="34" charset="0"/>
                          <a:cs typeface="Open Sans" panose="020B0606030504020204" pitchFamily="34" charset="0"/>
                        </a:rPr>
                        <a:t> </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844782686"/>
                  </a:ext>
                </a:extLst>
              </a:tr>
              <a:tr h="244679">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expenses</a:t>
                      </a:r>
                      <a:endParaRPr lang="en-GB"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dirty="0">
                          <a:effectLst/>
                          <a:latin typeface="Open Sans" panose="020B0606030504020204" pitchFamily="34" charset="0"/>
                          <a:ea typeface="Open Sans" panose="020B0606030504020204" pitchFamily="34" charset="0"/>
                          <a:cs typeface="Open Sans" panose="020B0606030504020204" pitchFamily="34" charset="0"/>
                        </a:rPr>
                        <a:t> </a:t>
                      </a:r>
                      <a:endParaRPr lang="en-GB" sz="20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dirty="0">
                          <a:effectLst/>
                          <a:latin typeface="Open Sans" panose="020B0606030504020204" pitchFamily="34" charset="0"/>
                          <a:ea typeface="Open Sans" panose="020B0606030504020204" pitchFamily="34" charset="0"/>
                          <a:cs typeface="Open Sans" panose="020B0606030504020204" pitchFamily="34" charset="0"/>
                        </a:rPr>
                        <a:t> 80,000</a:t>
                      </a:r>
                      <a:endParaRPr lang="en-GB" sz="24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79473880"/>
                  </a:ext>
                </a:extLst>
              </a:tr>
            </a:tbl>
          </a:graphicData>
        </a:graphic>
      </p:graphicFrame>
      <p:graphicFrame>
        <p:nvGraphicFramePr>
          <p:cNvPr id="4" name="Diagram 3">
            <a:extLst>
              <a:ext uri="{FF2B5EF4-FFF2-40B4-BE49-F238E27FC236}">
                <a16:creationId xmlns:a16="http://schemas.microsoft.com/office/drawing/2014/main" id="{688DDC02-51CF-196F-2B8D-DB9D4087EBDD}"/>
              </a:ext>
            </a:extLst>
          </p:cNvPr>
          <p:cNvGraphicFramePr/>
          <p:nvPr>
            <p:extLst>
              <p:ext uri="{D42A27DB-BD31-4B8C-83A1-F6EECF244321}">
                <p14:modId xmlns:p14="http://schemas.microsoft.com/office/powerpoint/2010/main" val="2162889846"/>
              </p:ext>
            </p:extLst>
          </p:nvPr>
        </p:nvGraphicFramePr>
        <p:xfrm>
          <a:off x="7510772" y="3429000"/>
          <a:ext cx="4015874" cy="3058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E06FE424-4573-E77B-D67A-49AA04660200}"/>
              </a:ext>
            </a:extLst>
          </p:cNvPr>
          <p:cNvSpPr/>
          <p:nvPr/>
        </p:nvSpPr>
        <p:spPr>
          <a:xfrm>
            <a:off x="7874167" y="1576497"/>
            <a:ext cx="3289084" cy="1701958"/>
          </a:xfrm>
          <a:prstGeom prst="rect">
            <a:avLst/>
          </a:prstGeom>
          <a:solidFill>
            <a:srgbClr val="8DCFD6">
              <a:alpha val="1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Consistent with financial statements</a:t>
            </a:r>
          </a:p>
          <a:p>
            <a:pPr marL="285750" indent="-285750" algn="ctr">
              <a:buFont typeface="Wingdings" panose="05000000000000000000" pitchFamily="2" charset="2"/>
              <a:buChar char="ü"/>
            </a:pPr>
            <a:r>
              <a:rPr lang="en-US" dirty="0">
                <a:solidFill>
                  <a:sysClr val="windowText" lastClr="000000"/>
                </a:solidFill>
              </a:rPr>
              <a:t>Currency</a:t>
            </a:r>
          </a:p>
          <a:p>
            <a:pPr marL="285750" indent="-285750" algn="ctr">
              <a:buFont typeface="Wingdings" panose="05000000000000000000" pitchFamily="2" charset="2"/>
              <a:buChar char="ü"/>
            </a:pPr>
            <a:r>
              <a:rPr lang="en-US" dirty="0">
                <a:solidFill>
                  <a:sysClr val="windowText" lastClr="000000"/>
                </a:solidFill>
              </a:rPr>
              <a:t>Financial period</a:t>
            </a:r>
          </a:p>
          <a:p>
            <a:pPr marL="285750" indent="-285750" algn="ctr">
              <a:buFont typeface="Wingdings" panose="05000000000000000000" pitchFamily="2" charset="2"/>
              <a:buChar char="ü"/>
            </a:pPr>
            <a:r>
              <a:rPr lang="en-US" dirty="0">
                <a:solidFill>
                  <a:sysClr val="windowText" lastClr="000000"/>
                </a:solidFill>
              </a:rPr>
              <a:t>Accounting policies</a:t>
            </a:r>
          </a:p>
        </p:txBody>
      </p:sp>
    </p:spTree>
    <p:extLst>
      <p:ext uri="{BB962C8B-B14F-4D97-AF65-F5344CB8AC3E}">
        <p14:creationId xmlns:p14="http://schemas.microsoft.com/office/powerpoint/2010/main" val="3681283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6A791-7091-569C-CEC4-11615C7E3A57}"/>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F1CB9BAF-4E15-6D83-BE2F-B739DB4425FA}"/>
              </a:ext>
            </a:extLst>
          </p:cNvPr>
          <p:cNvGraphicFramePr>
            <a:graphicFrameLocks noGrp="1"/>
          </p:cNvGraphicFramePr>
          <p:nvPr>
            <p:extLst>
              <p:ext uri="{D42A27DB-BD31-4B8C-83A1-F6EECF244321}">
                <p14:modId xmlns:p14="http://schemas.microsoft.com/office/powerpoint/2010/main" val="3562669508"/>
              </p:ext>
            </p:extLst>
          </p:nvPr>
        </p:nvGraphicFramePr>
        <p:xfrm>
          <a:off x="937992" y="1187267"/>
          <a:ext cx="6297695" cy="2194560"/>
        </p:xfrm>
        <a:graphic>
          <a:graphicData uri="http://schemas.openxmlformats.org/drawingml/2006/table">
            <a:tbl>
              <a:tblPr firstRow="1" firstCol="1" bandRow="1">
                <a:tableStyleId>{5C22544A-7EE6-4342-B048-85BDC9FD1C3A}</a:tableStyleId>
              </a:tblPr>
              <a:tblGrid>
                <a:gridCol w="4349625">
                  <a:extLst>
                    <a:ext uri="{9D8B030D-6E8A-4147-A177-3AD203B41FA5}">
                      <a16:colId xmlns:a16="http://schemas.microsoft.com/office/drawing/2014/main" val="1999080600"/>
                    </a:ext>
                  </a:extLst>
                </a:gridCol>
                <a:gridCol w="695740">
                  <a:extLst>
                    <a:ext uri="{9D8B030D-6E8A-4147-A177-3AD203B41FA5}">
                      <a16:colId xmlns:a16="http://schemas.microsoft.com/office/drawing/2014/main" val="3036770467"/>
                    </a:ext>
                  </a:extLst>
                </a:gridCol>
                <a:gridCol w="1252330">
                  <a:extLst>
                    <a:ext uri="{9D8B030D-6E8A-4147-A177-3AD203B41FA5}">
                      <a16:colId xmlns:a16="http://schemas.microsoft.com/office/drawing/2014/main" val="2916515451"/>
                    </a:ext>
                  </a:extLst>
                </a:gridCol>
              </a:tblGrid>
              <a:tr h="415205">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GB"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 (continued)</a:t>
                      </a:r>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extLst>
                  <a:ext uri="{0D108BD9-81ED-4DB2-BD59-A6C34878D82A}">
                    <a16:rowId xmlns:a16="http://schemas.microsoft.com/office/drawing/2014/main" val="106653381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Foreign currency translation gains/losses</a:t>
                      </a:r>
                    </a:p>
                  </a:txBody>
                  <a:tcPr marL="68580" marR="68580" marT="0" marB="0">
                    <a:solidFill>
                      <a:srgbClr val="8DCFD6">
                        <a:alpha val="10000"/>
                      </a:srgbClr>
                    </a:solidFill>
                  </a:tcPr>
                </a:tc>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117988914"/>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Transfers</a:t>
                      </a:r>
                    </a:p>
                  </a:txBody>
                  <a:tcPr marL="68580" marR="68580" marT="0" marB="0">
                    <a:solidFill>
                      <a:srgbClr val="8DCFD6">
                        <a:alpha val="10000"/>
                      </a:srgbClr>
                    </a:solidFill>
                  </a:tcPr>
                </a:tc>
                <a:tc>
                  <a:txBody>
                    <a:bodyPr/>
                    <a:lstStyle/>
                    <a:p>
                      <a:pPr algn="ctr"/>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306775984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financial movements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2747906138"/>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0"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US" sz="1600" b="1" dirty="0">
                          <a:solidFill>
                            <a:schemeClr val="tx1"/>
                          </a:solidFill>
                          <a:effectLst/>
                          <a:latin typeface="Open Sans"/>
                          <a:ea typeface="Open Sans"/>
                          <a:cs typeface="Open Sans"/>
                        </a:rPr>
                        <a:t>20,000</a:t>
                      </a: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624114494"/>
                  </a:ext>
                </a:extLst>
              </a:tr>
            </a:tbl>
          </a:graphicData>
        </a:graphic>
      </p:graphicFrame>
      <p:sp>
        <p:nvSpPr>
          <p:cNvPr id="3" name="Slide Number Placeholder 2">
            <a:extLst>
              <a:ext uri="{FF2B5EF4-FFF2-40B4-BE49-F238E27FC236}">
                <a16:creationId xmlns:a16="http://schemas.microsoft.com/office/drawing/2014/main" id="{C668A96F-0F86-6D06-9D53-DEB65CCFF414}"/>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13</a:t>
            </a:fld>
            <a:endParaRPr lang="en-GB" dirty="0"/>
          </a:p>
        </p:txBody>
      </p:sp>
      <p:sp>
        <p:nvSpPr>
          <p:cNvPr id="2" name="Title 1">
            <a:extLst>
              <a:ext uri="{FF2B5EF4-FFF2-40B4-BE49-F238E27FC236}">
                <a16:creationId xmlns:a16="http://schemas.microsoft.com/office/drawing/2014/main" id="{3269E96D-656A-764A-AFAD-6B87297D3441}"/>
              </a:ext>
            </a:extLst>
          </p:cNvPr>
          <p:cNvSpPr>
            <a:spLocks noGrp="1"/>
          </p:cNvSpPr>
          <p:nvPr>
            <p:ph type="title"/>
          </p:nvPr>
        </p:nvSpPr>
        <p:spPr>
          <a:xfrm>
            <a:off x="838200" y="-123819"/>
            <a:ext cx="10515600" cy="1325563"/>
          </a:xfrm>
        </p:spPr>
        <p:txBody>
          <a:bodyPr>
            <a:normAutofit/>
          </a:bodyPr>
          <a:lstStyle/>
          <a:p>
            <a:r>
              <a:rPr lang="en-GB" dirty="0"/>
              <a:t>PG1 format continued</a:t>
            </a:r>
          </a:p>
        </p:txBody>
      </p:sp>
      <p:sp>
        <p:nvSpPr>
          <p:cNvPr id="9" name="Callout: Line 8">
            <a:extLst>
              <a:ext uri="{FF2B5EF4-FFF2-40B4-BE49-F238E27FC236}">
                <a16:creationId xmlns:a16="http://schemas.microsoft.com/office/drawing/2014/main" id="{0C269374-A3F9-011A-4EA4-81E445FC05E5}"/>
              </a:ext>
            </a:extLst>
          </p:cNvPr>
          <p:cNvSpPr/>
          <p:nvPr/>
        </p:nvSpPr>
        <p:spPr>
          <a:xfrm>
            <a:off x="7665361" y="1649724"/>
            <a:ext cx="1629382" cy="1567820"/>
          </a:xfrm>
          <a:prstGeom prst="borderCallout1">
            <a:avLst>
              <a:gd name="adj1" fmla="val 54147"/>
              <a:gd name="adj2" fmla="val -5796"/>
              <a:gd name="adj3" fmla="val 68098"/>
              <a:gd name="adj4" fmla="val -23459"/>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100k income, less 80k income</a:t>
            </a:r>
          </a:p>
        </p:txBody>
      </p:sp>
    </p:spTree>
    <p:extLst>
      <p:ext uri="{BB962C8B-B14F-4D97-AF65-F5344CB8AC3E}">
        <p14:creationId xmlns:p14="http://schemas.microsoft.com/office/powerpoint/2010/main" val="1048089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8457F-2A5C-A22C-6447-0C04BC3D0C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7941D2-7189-3E1D-A8EF-F8856015A0C0}"/>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14</a:t>
            </a:fld>
            <a:endParaRPr lang="en-GB"/>
          </a:p>
        </p:txBody>
      </p:sp>
      <p:graphicFrame>
        <p:nvGraphicFramePr>
          <p:cNvPr id="6" name="Table 5">
            <a:extLst>
              <a:ext uri="{FF2B5EF4-FFF2-40B4-BE49-F238E27FC236}">
                <a16:creationId xmlns:a16="http://schemas.microsoft.com/office/drawing/2014/main" id="{2A19E703-9316-5645-7E69-2E72A2CCD7B2}"/>
              </a:ext>
            </a:extLst>
          </p:cNvPr>
          <p:cNvGraphicFramePr>
            <a:graphicFrameLocks noGrp="1"/>
          </p:cNvGraphicFramePr>
          <p:nvPr>
            <p:extLst>
              <p:ext uri="{D42A27DB-BD31-4B8C-83A1-F6EECF244321}">
                <p14:modId xmlns:p14="http://schemas.microsoft.com/office/powerpoint/2010/main" val="874815126"/>
              </p:ext>
            </p:extLst>
          </p:nvPr>
        </p:nvGraphicFramePr>
        <p:xfrm>
          <a:off x="766010" y="1798199"/>
          <a:ext cx="10830636" cy="4056895"/>
        </p:xfrm>
        <a:graphic>
          <a:graphicData uri="http://schemas.openxmlformats.org/drawingml/2006/table">
            <a:tbl>
              <a:tblPr firstRow="1" bandRow="1">
                <a:tableStyleId>{5C22544A-7EE6-4342-B048-85BDC9FD1C3A}</a:tableStyleId>
              </a:tblPr>
              <a:tblGrid>
                <a:gridCol w="2805752">
                  <a:extLst>
                    <a:ext uri="{9D8B030D-6E8A-4147-A177-3AD203B41FA5}">
                      <a16:colId xmlns:a16="http://schemas.microsoft.com/office/drawing/2014/main" val="4224419863"/>
                    </a:ext>
                  </a:extLst>
                </a:gridCol>
                <a:gridCol w="1392072">
                  <a:extLst>
                    <a:ext uri="{9D8B030D-6E8A-4147-A177-3AD203B41FA5}">
                      <a16:colId xmlns:a16="http://schemas.microsoft.com/office/drawing/2014/main" val="3134064301"/>
                    </a:ext>
                  </a:extLst>
                </a:gridCol>
                <a:gridCol w="1217494">
                  <a:extLst>
                    <a:ext uri="{9D8B030D-6E8A-4147-A177-3AD203B41FA5}">
                      <a16:colId xmlns:a16="http://schemas.microsoft.com/office/drawing/2014/main" val="629699565"/>
                    </a:ext>
                  </a:extLst>
                </a:gridCol>
                <a:gridCol w="1825957">
                  <a:extLst>
                    <a:ext uri="{9D8B030D-6E8A-4147-A177-3AD203B41FA5}">
                      <a16:colId xmlns:a16="http://schemas.microsoft.com/office/drawing/2014/main" val="356276308"/>
                    </a:ext>
                  </a:extLst>
                </a:gridCol>
                <a:gridCol w="1784255">
                  <a:extLst>
                    <a:ext uri="{9D8B030D-6E8A-4147-A177-3AD203B41FA5}">
                      <a16:colId xmlns:a16="http://schemas.microsoft.com/office/drawing/2014/main" val="3997681576"/>
                    </a:ext>
                  </a:extLst>
                </a:gridCol>
                <a:gridCol w="1805106">
                  <a:extLst>
                    <a:ext uri="{9D8B030D-6E8A-4147-A177-3AD203B41FA5}">
                      <a16:colId xmlns:a16="http://schemas.microsoft.com/office/drawing/2014/main" val="2422482413"/>
                    </a:ext>
                  </a:extLst>
                </a:gridCol>
              </a:tblGrid>
              <a:tr h="610211">
                <a:tc>
                  <a:txBody>
                    <a:bodyPr/>
                    <a:lstStyle/>
                    <a:p>
                      <a:endParaRPr lang="en-US"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Opening balance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Income</a:t>
                      </a:r>
                    </a:p>
                  </a:txBody>
                  <a:tcPr>
                    <a:solidFill>
                      <a:srgbClr val="92D050"/>
                    </a:solidFill>
                  </a:tcPr>
                </a:tc>
                <a:tc>
                  <a:txBody>
                    <a:bodyPr/>
                    <a:lstStyle/>
                    <a:p>
                      <a:pPr algn="ctr"/>
                      <a:r>
                        <a:rPr 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Expenses</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Transfers between funds</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Closing Balance</a:t>
                      </a:r>
                    </a:p>
                  </a:txBody>
                  <a:tcPr>
                    <a:solidFill>
                      <a:srgbClr val="92D050"/>
                    </a:solidFill>
                  </a:tcPr>
                </a:tc>
                <a:extLst>
                  <a:ext uri="{0D108BD9-81ED-4DB2-BD59-A6C34878D82A}">
                    <a16:rowId xmlns:a16="http://schemas.microsoft.com/office/drawing/2014/main" val="3155694378"/>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Restricted funds</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16419724"/>
                  </a:ext>
                </a:extLst>
              </a:tr>
              <a:tr h="610211">
                <a:tc>
                  <a:txBody>
                    <a:bodyPr/>
                    <a:lstStyle/>
                    <a:p>
                      <a:pPr lvl="1"/>
                      <a:r>
                        <a:rPr lang="en-US" sz="2000" dirty="0">
                          <a:latin typeface="Open Sans" panose="020B0606030504020204" pitchFamily="34" charset="0"/>
                          <a:ea typeface="Open Sans" panose="020B0606030504020204" pitchFamily="34" charset="0"/>
                          <a:cs typeface="Open Sans" panose="020B0606030504020204" pitchFamily="34" charset="0"/>
                        </a:rPr>
                        <a:t>Grant fund</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100,000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(80,000)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20,000</a:t>
                      </a:r>
                    </a:p>
                  </a:txBody>
                  <a:tcPr/>
                </a:tc>
                <a:extLst>
                  <a:ext uri="{0D108BD9-81ED-4DB2-BD59-A6C34878D82A}">
                    <a16:rowId xmlns:a16="http://schemas.microsoft.com/office/drawing/2014/main" val="2184921294"/>
                  </a:ext>
                </a:extLst>
              </a:tr>
              <a:tr h="610211">
                <a:tc>
                  <a:txBody>
                    <a:bodyPr/>
                    <a:lstStyle/>
                    <a:p>
                      <a:pPr lvl="1"/>
                      <a:endParaRPr lang="en-US" sz="2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68237747"/>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Unrestricted funds</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723199507"/>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TOTAL</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10534887"/>
                  </a:ext>
                </a:extLst>
              </a:tr>
            </a:tbl>
          </a:graphicData>
        </a:graphic>
      </p:graphicFrame>
      <p:sp>
        <p:nvSpPr>
          <p:cNvPr id="4" name="TextBox 3">
            <a:extLst>
              <a:ext uri="{FF2B5EF4-FFF2-40B4-BE49-F238E27FC236}">
                <a16:creationId xmlns:a16="http://schemas.microsoft.com/office/drawing/2014/main" id="{B89F5FD4-A78A-48B5-9AC7-418F9F4B8919}"/>
              </a:ext>
            </a:extLst>
          </p:cNvPr>
          <p:cNvSpPr txBox="1"/>
          <p:nvPr/>
        </p:nvSpPr>
        <p:spPr>
          <a:xfrm>
            <a:off x="766010" y="1175288"/>
            <a:ext cx="4876800" cy="523220"/>
          </a:xfrm>
          <a:prstGeom prst="rect">
            <a:avLst/>
          </a:prstGeom>
          <a:noFill/>
        </p:spPr>
        <p:txBody>
          <a:bodyPr wrap="square" rtlCol="0">
            <a:spAutoFit/>
          </a:bodyPr>
          <a:lstStyle/>
          <a:p>
            <a:r>
              <a:rPr lang="en-GB" sz="2800" dirty="0">
                <a:latin typeface="Open Sans" panose="020B0606030504020204" pitchFamily="34" charset="0"/>
                <a:ea typeface="Open Sans" panose="020B0606030504020204" pitchFamily="34" charset="0"/>
                <a:cs typeface="Open Sans" panose="020B0606030504020204" pitchFamily="34" charset="0"/>
              </a:rPr>
              <a:t>Movement in funds note</a:t>
            </a:r>
            <a:endParaRPr lang="en-US" sz="2800" dirty="0"/>
          </a:p>
        </p:txBody>
      </p:sp>
      <p:sp>
        <p:nvSpPr>
          <p:cNvPr id="8" name="Title 1">
            <a:extLst>
              <a:ext uri="{FF2B5EF4-FFF2-40B4-BE49-F238E27FC236}">
                <a16:creationId xmlns:a16="http://schemas.microsoft.com/office/drawing/2014/main" id="{5C59B340-A4D2-7ED4-4D53-7D2AB47F6E81}"/>
              </a:ext>
            </a:extLst>
          </p:cNvPr>
          <p:cNvSpPr txBox="1">
            <a:spLocks/>
          </p:cNvSpPr>
          <p:nvPr/>
        </p:nvSpPr>
        <p:spPr>
          <a:xfrm>
            <a:off x="693821" y="-1444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GB" dirty="0"/>
              <a:t>Connection to main accounts</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24662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77BDF09-56E6-1C7B-47C8-1073827C5793}"/>
              </a:ext>
            </a:extLst>
          </p:cNvPr>
          <p:cNvSpPr>
            <a:spLocks noGrp="1"/>
          </p:cNvSpPr>
          <p:nvPr>
            <p:ph type="title"/>
          </p:nvPr>
        </p:nvSpPr>
        <p:spPr>
          <a:xfrm>
            <a:off x="466104" y="-164264"/>
            <a:ext cx="10515600" cy="1325563"/>
          </a:xfrm>
        </p:spPr>
        <p:txBody>
          <a:bodyPr vert="horz" lIns="91440" tIns="45720" rIns="91440" bIns="45720" rtlCol="0" anchor="ctr">
            <a:normAutofit/>
          </a:bodyPr>
          <a:lstStyle/>
          <a:p>
            <a:r>
              <a:rPr lang="en-US" kern="1200" dirty="0">
                <a:latin typeface="Work Sans" panose="00000500000000000000" pitchFamily="2" charset="0"/>
                <a:ea typeface="+mj-ea"/>
                <a:cs typeface="+mj-cs"/>
              </a:rPr>
              <a:t>Grant funded assets</a:t>
            </a:r>
          </a:p>
        </p:txBody>
      </p:sp>
      <p:sp>
        <p:nvSpPr>
          <p:cNvPr id="12" name="TextBox 11">
            <a:extLst>
              <a:ext uri="{FF2B5EF4-FFF2-40B4-BE49-F238E27FC236}">
                <a16:creationId xmlns:a16="http://schemas.microsoft.com/office/drawing/2014/main" id="{8FB45624-34BA-BD70-C5E7-3B576426F8A4}"/>
              </a:ext>
            </a:extLst>
          </p:cNvPr>
          <p:cNvSpPr txBox="1"/>
          <p:nvPr/>
        </p:nvSpPr>
        <p:spPr>
          <a:xfrm>
            <a:off x="669758" y="1253331"/>
            <a:ext cx="6244988" cy="4351338"/>
          </a:xfrm>
          <a:prstGeom prst="rect">
            <a:avLst/>
          </a:prstGeom>
        </p:spPr>
        <p:txBody>
          <a:bodyPr vert="horz" lIns="91440" tIns="45720" rIns="91440" bIns="45720" rtlCol="0">
            <a:normAutofit/>
          </a:bodyPr>
          <a:lstStyle/>
          <a:p>
            <a:pPr defTabSz="914400">
              <a:lnSpc>
                <a:spcPct val="90000"/>
              </a:lnSpc>
              <a:spcBef>
                <a:spcPts val="1000"/>
              </a:spcBef>
            </a:pPr>
            <a:r>
              <a:rPr lang="en-US" sz="2800" b="1" dirty="0">
                <a:effectLst/>
              </a:rPr>
              <a:t>The problem</a:t>
            </a:r>
          </a:p>
          <a:p>
            <a:pPr marL="228600" indent="-228600" defTabSz="914400">
              <a:lnSpc>
                <a:spcPct val="90000"/>
              </a:lnSpc>
              <a:spcBef>
                <a:spcPts val="1000"/>
              </a:spcBef>
              <a:buFont typeface="Arial" panose="020B0604020202020204" pitchFamily="34" charset="0"/>
              <a:buChar char="•"/>
            </a:pPr>
            <a:r>
              <a:rPr lang="en-US" sz="2000" dirty="0">
                <a:effectLst/>
              </a:rPr>
              <a:t>Donors sometimes give cash for assets (</a:t>
            </a:r>
            <a:r>
              <a:rPr lang="en-US" sz="2000" dirty="0" err="1">
                <a:effectLst/>
              </a:rPr>
              <a:t>eg</a:t>
            </a:r>
            <a:r>
              <a:rPr lang="en-US" sz="2000" dirty="0">
                <a:effectLst/>
              </a:rPr>
              <a:t> vehicles, equipment </a:t>
            </a:r>
            <a:r>
              <a:rPr lang="en-US" sz="2000" dirty="0" err="1">
                <a:effectLst/>
              </a:rPr>
              <a:t>etc</a:t>
            </a:r>
            <a:r>
              <a:rPr lang="en-US" sz="2000" dirty="0">
                <a:effectLst/>
              </a:rPr>
              <a:t>)</a:t>
            </a:r>
          </a:p>
          <a:p>
            <a:pPr marL="228600" indent="-228600" defTabSz="914400">
              <a:lnSpc>
                <a:spcPct val="90000"/>
              </a:lnSpc>
              <a:spcBef>
                <a:spcPts val="1000"/>
              </a:spcBef>
              <a:buFont typeface="Arial" panose="020B0604020202020204" pitchFamily="34" charset="0"/>
              <a:buChar char="•"/>
            </a:pPr>
            <a:r>
              <a:rPr lang="en-US" sz="2000" dirty="0"/>
              <a:t>Most donors want to see accountability for the asset purchase (on a cash basis)</a:t>
            </a:r>
            <a:endParaRPr lang="en-US" sz="2000" dirty="0">
              <a:effectLst/>
            </a:endParaRPr>
          </a:p>
          <a:p>
            <a:pPr marL="228600" indent="-228600" defTabSz="914400">
              <a:lnSpc>
                <a:spcPct val="90000"/>
              </a:lnSpc>
              <a:spcBef>
                <a:spcPts val="1000"/>
              </a:spcBef>
              <a:buFont typeface="Arial" panose="020B0604020202020204" pitchFamily="34" charset="0"/>
              <a:buChar char="•"/>
            </a:pPr>
            <a:r>
              <a:rPr lang="en-US" sz="2000" dirty="0"/>
              <a:t>Accrual accounting requires assets to be </a:t>
            </a:r>
            <a:r>
              <a:rPr lang="en-US" sz="2000" dirty="0" err="1"/>
              <a:t>capitalised</a:t>
            </a:r>
            <a:r>
              <a:rPr lang="en-US" sz="2000" dirty="0"/>
              <a:t> and depreciated over their useful lives</a:t>
            </a:r>
          </a:p>
          <a:p>
            <a:pPr marL="228600" indent="-228600" defTabSz="914400">
              <a:lnSpc>
                <a:spcPct val="90000"/>
              </a:lnSpc>
              <a:spcBef>
                <a:spcPts val="1000"/>
              </a:spcBef>
              <a:buFont typeface="Arial" panose="020B0604020202020204" pitchFamily="34" charset="0"/>
              <a:buChar char="•"/>
            </a:pPr>
            <a:r>
              <a:rPr lang="en-US" sz="2000" dirty="0"/>
              <a:t>Under double entry accounting rules you can’t double debit – </a:t>
            </a:r>
            <a:r>
              <a:rPr lang="en-US" sz="2000" dirty="0" err="1"/>
              <a:t>ie</a:t>
            </a:r>
            <a:r>
              <a:rPr lang="en-US" sz="2000" dirty="0"/>
              <a:t> charge the asset purchase as an expense AND also </a:t>
            </a:r>
            <a:r>
              <a:rPr lang="en-US" sz="2000" dirty="0" err="1"/>
              <a:t>capitalise</a:t>
            </a:r>
            <a:r>
              <a:rPr lang="en-US" sz="2000" dirty="0"/>
              <a:t> it.</a:t>
            </a:r>
          </a:p>
          <a:p>
            <a:pPr marL="228600" indent="-228600" defTabSz="914400">
              <a:lnSpc>
                <a:spcPct val="90000"/>
              </a:lnSpc>
              <a:spcBef>
                <a:spcPts val="1000"/>
              </a:spcBef>
              <a:buFont typeface="Arial" panose="020B0604020202020204" pitchFamily="34" charset="0"/>
              <a:buChar char="•"/>
            </a:pPr>
            <a:r>
              <a:rPr lang="en-US" sz="2000" dirty="0"/>
              <a:t>INPAS requires that restricted use assets remain within restricted funds</a:t>
            </a:r>
          </a:p>
        </p:txBody>
      </p:sp>
      <p:pic>
        <p:nvPicPr>
          <p:cNvPr id="2050" name="Picture 2" descr="Premium AI Image | medical equipment and device isolated in white ...">
            <a:extLst>
              <a:ext uri="{FF2B5EF4-FFF2-40B4-BE49-F238E27FC236}">
                <a16:creationId xmlns:a16="http://schemas.microsoft.com/office/drawing/2014/main" id="{F177AB18-D59C-C5E0-7E0D-4677226266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772593" y="1825625"/>
            <a:ext cx="3209111" cy="4351338"/>
          </a:xfrm>
          <a:prstGeom prst="rect">
            <a:avLst/>
          </a:prstGeom>
          <a:solidFill>
            <a:srgbClr val="FFFFFF"/>
          </a:solidFill>
        </p:spPr>
      </p:pic>
      <p:sp>
        <p:nvSpPr>
          <p:cNvPr id="3" name="Slide Number Placeholder 2" hidden="1">
            <a:extLst>
              <a:ext uri="{FF2B5EF4-FFF2-40B4-BE49-F238E27FC236}">
                <a16:creationId xmlns:a16="http://schemas.microsoft.com/office/drawing/2014/main" id="{22515278-393D-9F08-DE1B-AB8B7D17331F}"/>
              </a:ext>
            </a:extLst>
          </p:cNvPr>
          <p:cNvSpPr>
            <a:spLocks noGrp="1"/>
          </p:cNvSpPr>
          <p:nvPr>
            <p:ph type="sldNum" sz="quarter" idx="4294967295"/>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D31D61A-E485-4E2E-9D9C-0E840CC85539}" type="slidenum">
              <a:rPr lang="en-GB" smtClean="0"/>
              <a:pPr>
                <a:spcAft>
                  <a:spcPts val="600"/>
                </a:spcAft>
              </a:pPr>
              <a:t>15</a:t>
            </a:fld>
            <a:endParaRPr lang="en-GB"/>
          </a:p>
        </p:txBody>
      </p:sp>
    </p:spTree>
    <p:extLst>
      <p:ext uri="{BB962C8B-B14F-4D97-AF65-F5344CB8AC3E}">
        <p14:creationId xmlns:p14="http://schemas.microsoft.com/office/powerpoint/2010/main" val="182545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EA440-B49E-F3C4-5223-9912C86C1F54}"/>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B7370343-6128-BEE4-1453-9DF928539E1C}"/>
              </a:ext>
            </a:extLst>
          </p:cNvPr>
          <p:cNvGraphicFramePr>
            <a:graphicFrameLocks noGrp="1"/>
          </p:cNvGraphicFramePr>
          <p:nvPr/>
        </p:nvGraphicFramePr>
        <p:xfrm>
          <a:off x="1281045" y="1002355"/>
          <a:ext cx="7900736" cy="4632960"/>
        </p:xfrm>
        <a:graphic>
          <a:graphicData uri="http://schemas.openxmlformats.org/drawingml/2006/table">
            <a:tbl>
              <a:tblPr firstRow="1" firstCol="1" bandRow="1">
                <a:tableStyleId>{5C22544A-7EE6-4342-B048-85BDC9FD1C3A}</a:tableStyleId>
              </a:tblPr>
              <a:tblGrid>
                <a:gridCol w="4960626">
                  <a:extLst>
                    <a:ext uri="{9D8B030D-6E8A-4147-A177-3AD203B41FA5}">
                      <a16:colId xmlns:a16="http://schemas.microsoft.com/office/drawing/2014/main" val="1999080600"/>
                    </a:ext>
                  </a:extLst>
                </a:gridCol>
                <a:gridCol w="1229526">
                  <a:extLst>
                    <a:ext uri="{9D8B030D-6E8A-4147-A177-3AD203B41FA5}">
                      <a16:colId xmlns:a16="http://schemas.microsoft.com/office/drawing/2014/main" val="3036770467"/>
                    </a:ext>
                  </a:extLst>
                </a:gridCol>
                <a:gridCol w="1710584">
                  <a:extLst>
                    <a:ext uri="{9D8B030D-6E8A-4147-A177-3AD203B41FA5}">
                      <a16:colId xmlns:a16="http://schemas.microsoft.com/office/drawing/2014/main" val="2916515451"/>
                    </a:ext>
                  </a:extLst>
                </a:gridCol>
              </a:tblGrid>
              <a:tr h="415205">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GB"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 (continued)</a:t>
                      </a:r>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extLst>
                  <a:ext uri="{0D108BD9-81ED-4DB2-BD59-A6C34878D82A}">
                    <a16:rowId xmlns:a16="http://schemas.microsoft.com/office/drawing/2014/main" val="106653381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Foreign currency translation gains/losses</a:t>
                      </a:r>
                    </a:p>
                  </a:txBody>
                  <a:tcPr marL="68580" marR="68580" marT="0" marB="0">
                    <a:solidFill>
                      <a:srgbClr val="8DCFD6">
                        <a:alpha val="10000"/>
                      </a:srgbClr>
                    </a:solidFill>
                  </a:tcPr>
                </a:tc>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117988914"/>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Transfers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306775984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financial movements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2747906138"/>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0"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just"/>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590128307"/>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Capital &amp; Inventory Costs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just"/>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88047861"/>
                  </a:ext>
                </a:extLst>
              </a:tr>
              <a:tr h="207602">
                <a:tc>
                  <a:txBody>
                    <a:bodyPr/>
                    <a:lstStyle/>
                    <a:p>
                      <a:pPr algn="just"/>
                      <a:r>
                        <a:rPr lang="en-GB" sz="1600" b="0" dirty="0">
                          <a:solidFill>
                            <a:schemeClr val="tx1"/>
                          </a:solidFill>
                          <a:effectLst/>
                          <a:latin typeface="Open Sans"/>
                          <a:ea typeface="Open Sans"/>
                          <a:cs typeface="Open Sans"/>
                        </a:rPr>
                        <a:t>Total expenses (as above)</a:t>
                      </a:r>
                      <a:endPar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80,000</a:t>
                      </a:r>
                    </a:p>
                  </a:txBody>
                  <a:tcPr marL="68580" marR="68580" marT="0" marB="0"/>
                </a:tc>
                <a:extLst>
                  <a:ext uri="{0D108BD9-81ED-4DB2-BD59-A6C34878D82A}">
                    <a16:rowId xmlns:a16="http://schemas.microsoft.com/office/drawing/2014/main" val="2250975717"/>
                  </a:ext>
                </a:extLst>
              </a:tr>
              <a:tr h="20760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Plus: capital costs incurred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0"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1209572885"/>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Less: depreciation / amortisation charged above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0"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2242920627"/>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271921765"/>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 inventory and capital costs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100,000</a:t>
                      </a:r>
                    </a:p>
                  </a:txBody>
                  <a:tcPr marL="68580" marR="68580" marT="0" marB="0"/>
                </a:tc>
                <a:extLst>
                  <a:ext uri="{0D108BD9-81ED-4DB2-BD59-A6C34878D82A}">
                    <a16:rowId xmlns:a16="http://schemas.microsoft.com/office/drawing/2014/main" val="714435175"/>
                  </a:ext>
                </a:extLst>
              </a:tr>
              <a:tr h="207602">
                <a:tc>
                  <a:txBody>
                    <a:bodyPr/>
                    <a:lstStyle/>
                    <a:p>
                      <a:pPr algn="just"/>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415058636"/>
                  </a:ext>
                </a:extLst>
              </a:tr>
              <a:tr h="207602">
                <a:tc>
                  <a:txBody>
                    <a:bodyPr/>
                    <a:lstStyle/>
                    <a:p>
                      <a:pPr marL="0" algn="just" rtl="0" eaLnBrk="1" fontAlgn="t" latinLnBrk="0" hangingPunct="1">
                        <a:spcBef>
                          <a:spcPts val="0"/>
                        </a:spcBef>
                        <a:spcAft>
                          <a:spcPts val="0"/>
                        </a:spcAft>
                      </a:pPr>
                      <a:r>
                        <a:rPr lang="en-US" sz="1400" b="1" i="0" u="none" strike="noStrike"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Opening balance including inventory and capital costs</a:t>
                      </a:r>
                      <a:endParaRPr lang="en-US" sz="1800" b="0" i="0" u="none" strike="noStrike" dirty="0">
                        <a:effectLst/>
                        <a:latin typeface="Arial" panose="020B0604020202020204" pitchFamily="34" charset="0"/>
                      </a:endParaRPr>
                    </a:p>
                  </a:txBody>
                  <a:tcPr marL="68580" marR="68580" marT="6350" marB="0">
                    <a:solidFill>
                      <a:srgbClr val="8DCFD6">
                        <a:alpha val="10000"/>
                      </a:srgbClr>
                    </a:solidFill>
                  </a:tcPr>
                </a:tc>
                <a:tc>
                  <a:txBody>
                    <a:bodyPr/>
                    <a:lstStyle/>
                    <a:p>
                      <a:pPr algn="just"/>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US" sz="1600" b="1" dirty="0">
                          <a:solidFill>
                            <a:schemeClr val="tx1"/>
                          </a:solidFill>
                          <a:effectLst/>
                          <a:latin typeface="Open Sans"/>
                          <a:ea typeface="Open Sans"/>
                          <a:cs typeface="Open Sans"/>
                        </a:rPr>
                        <a:t>-</a:t>
                      </a: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772251112"/>
                  </a:ext>
                </a:extLst>
              </a:tr>
              <a:tr h="207602">
                <a:tc>
                  <a:txBody>
                    <a:bodyPr/>
                    <a:lstStyle/>
                    <a:p>
                      <a:pPr marL="0" algn="just" rtl="0" eaLnBrk="1" fontAlgn="t" latinLnBrk="0" hangingPunct="1">
                        <a:spcBef>
                          <a:spcPts val="0"/>
                        </a:spcBef>
                        <a:spcAft>
                          <a:spcPts val="0"/>
                        </a:spcAft>
                      </a:pPr>
                      <a:r>
                        <a:rPr lang="en-US" sz="1400" b="1" i="0" u="none" strike="noStrike"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Closing balance including inventory and capital costs</a:t>
                      </a:r>
                      <a:endParaRPr lang="en-US" sz="1800" b="0" i="0" u="none" strike="noStrike" dirty="0">
                        <a:effectLst/>
                        <a:latin typeface="Arial" panose="020B0604020202020204" pitchFamily="34" charset="0"/>
                      </a:endParaRPr>
                    </a:p>
                  </a:txBody>
                  <a:tcPr marL="68580" marR="68580" marT="6350" marB="0">
                    <a:solidFill>
                      <a:srgbClr val="8DCFD6">
                        <a:alpha val="10000"/>
                      </a:srgbClr>
                    </a:solidFill>
                  </a:tcPr>
                </a:tc>
                <a:tc>
                  <a:txBody>
                    <a:bodyPr/>
                    <a:lstStyle/>
                    <a:p>
                      <a:pPr algn="just"/>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US"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t>
                      </a:r>
                      <a:endParaRPr lang="en-GB"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397383335"/>
                  </a:ext>
                </a:extLst>
              </a:tr>
            </a:tbl>
          </a:graphicData>
        </a:graphic>
      </p:graphicFrame>
      <p:sp>
        <p:nvSpPr>
          <p:cNvPr id="3" name="Slide Number Placeholder 2">
            <a:extLst>
              <a:ext uri="{FF2B5EF4-FFF2-40B4-BE49-F238E27FC236}">
                <a16:creationId xmlns:a16="http://schemas.microsoft.com/office/drawing/2014/main" id="{352B58C5-D75E-2167-D27D-2921D351E5A3}"/>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16</a:t>
            </a:fld>
            <a:endParaRPr lang="en-GB" dirty="0"/>
          </a:p>
        </p:txBody>
      </p:sp>
      <p:sp>
        <p:nvSpPr>
          <p:cNvPr id="6" name="Left Brace 5">
            <a:extLst>
              <a:ext uri="{FF2B5EF4-FFF2-40B4-BE49-F238E27FC236}">
                <a16:creationId xmlns:a16="http://schemas.microsoft.com/office/drawing/2014/main" id="{036A9015-C085-6AA7-A69B-428C835DCF9D}"/>
              </a:ext>
            </a:extLst>
          </p:cNvPr>
          <p:cNvSpPr/>
          <p:nvPr/>
        </p:nvSpPr>
        <p:spPr>
          <a:xfrm>
            <a:off x="923625" y="3277514"/>
            <a:ext cx="357420" cy="2312867"/>
          </a:xfrm>
          <a:prstGeom prst="leftBrace">
            <a:avLst/>
          </a:prstGeom>
          <a:ln w="38100">
            <a:solidFill>
              <a:srgbClr val="901D4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7368AE9C-EB84-4316-C16F-CE7D4BC73CDA}"/>
              </a:ext>
            </a:extLst>
          </p:cNvPr>
          <p:cNvSpPr/>
          <p:nvPr/>
        </p:nvSpPr>
        <p:spPr>
          <a:xfrm rot="16200000">
            <a:off x="-7455" y="4274063"/>
            <a:ext cx="1325563" cy="493294"/>
          </a:xfrm>
          <a:prstGeom prst="roundRect">
            <a:avLst/>
          </a:prstGeom>
          <a:solidFill>
            <a:schemeClr val="bg1"/>
          </a:solidFill>
          <a:ln w="38100">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Optional</a:t>
            </a:r>
          </a:p>
        </p:txBody>
      </p:sp>
      <p:sp>
        <p:nvSpPr>
          <p:cNvPr id="8" name="Callout: Line 7">
            <a:extLst>
              <a:ext uri="{FF2B5EF4-FFF2-40B4-BE49-F238E27FC236}">
                <a16:creationId xmlns:a16="http://schemas.microsoft.com/office/drawing/2014/main" id="{B8958BFD-6A37-44B3-CA0E-593DDA2D79F5}"/>
              </a:ext>
            </a:extLst>
          </p:cNvPr>
          <p:cNvSpPr/>
          <p:nvPr/>
        </p:nvSpPr>
        <p:spPr>
          <a:xfrm>
            <a:off x="9916624" y="1592662"/>
            <a:ext cx="1629382" cy="1567820"/>
          </a:xfrm>
          <a:prstGeom prst="borderCallout1">
            <a:avLst>
              <a:gd name="adj1" fmla="val 54147"/>
              <a:gd name="adj2" fmla="val -5796"/>
              <a:gd name="adj3" fmla="val 92188"/>
              <a:gd name="adj4" fmla="val -45419"/>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From earlier slide</a:t>
            </a:r>
          </a:p>
          <a:p>
            <a:pPr algn="ctr"/>
            <a:r>
              <a:rPr lang="en-US" dirty="0"/>
              <a:t>Closing balance</a:t>
            </a:r>
          </a:p>
        </p:txBody>
      </p:sp>
      <p:sp>
        <p:nvSpPr>
          <p:cNvPr id="2" name="Title 1">
            <a:extLst>
              <a:ext uri="{FF2B5EF4-FFF2-40B4-BE49-F238E27FC236}">
                <a16:creationId xmlns:a16="http://schemas.microsoft.com/office/drawing/2014/main" id="{27ED3DC5-B266-8BDD-3B90-9D58231021CB}"/>
              </a:ext>
            </a:extLst>
          </p:cNvPr>
          <p:cNvSpPr>
            <a:spLocks noGrp="1"/>
          </p:cNvSpPr>
          <p:nvPr>
            <p:ph type="title"/>
          </p:nvPr>
        </p:nvSpPr>
        <p:spPr>
          <a:xfrm>
            <a:off x="838200" y="-123819"/>
            <a:ext cx="10515600" cy="1325563"/>
          </a:xfrm>
        </p:spPr>
        <p:txBody>
          <a:bodyPr>
            <a:normAutofit/>
          </a:bodyPr>
          <a:lstStyle/>
          <a:p>
            <a:r>
              <a:rPr lang="en-GB" dirty="0"/>
              <a:t>Grant funded assets – solution 1</a:t>
            </a:r>
          </a:p>
        </p:txBody>
      </p:sp>
      <p:sp>
        <p:nvSpPr>
          <p:cNvPr id="4" name="Callout: Line 3">
            <a:extLst>
              <a:ext uri="{FF2B5EF4-FFF2-40B4-BE49-F238E27FC236}">
                <a16:creationId xmlns:a16="http://schemas.microsoft.com/office/drawing/2014/main" id="{E74C08E1-EED3-7CE9-E1F9-4B535B1B68E4}"/>
              </a:ext>
            </a:extLst>
          </p:cNvPr>
          <p:cNvSpPr/>
          <p:nvPr/>
        </p:nvSpPr>
        <p:spPr>
          <a:xfrm>
            <a:off x="9916624" y="3551401"/>
            <a:ext cx="1620050" cy="2038980"/>
          </a:xfrm>
          <a:prstGeom prst="borderCallout1">
            <a:avLst>
              <a:gd name="adj1" fmla="val 54147"/>
              <a:gd name="adj2" fmla="val -5796"/>
              <a:gd name="adj3" fmla="val 97129"/>
              <a:gd name="adj4" fmla="val -45205"/>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Closing balance </a:t>
            </a:r>
          </a:p>
          <a:p>
            <a:pPr algn="ctr"/>
            <a:r>
              <a:rPr lang="en-US" dirty="0"/>
              <a:t>20,000</a:t>
            </a:r>
          </a:p>
          <a:p>
            <a:pPr algn="ctr"/>
            <a:r>
              <a:rPr lang="en-US" dirty="0"/>
              <a:t>less</a:t>
            </a:r>
          </a:p>
          <a:p>
            <a:pPr algn="ctr"/>
            <a:r>
              <a:rPr lang="en-US" dirty="0"/>
              <a:t>capital costs </a:t>
            </a:r>
          </a:p>
          <a:p>
            <a:pPr algn="ctr"/>
            <a:r>
              <a:rPr lang="en-US" dirty="0"/>
              <a:t>20,000</a:t>
            </a:r>
          </a:p>
        </p:txBody>
      </p:sp>
    </p:spTree>
    <p:extLst>
      <p:ext uri="{BB962C8B-B14F-4D97-AF65-F5344CB8AC3E}">
        <p14:creationId xmlns:p14="http://schemas.microsoft.com/office/powerpoint/2010/main" val="4110532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BEF38-67F0-279C-D397-B266BEEBC452}"/>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C0EFF7CD-D8E0-5E40-9CD8-EC1CDA5FE3DC}"/>
              </a:ext>
            </a:extLst>
          </p:cNvPr>
          <p:cNvGraphicFramePr>
            <a:graphicFrameLocks noGrp="1"/>
          </p:cNvGraphicFramePr>
          <p:nvPr/>
        </p:nvGraphicFramePr>
        <p:xfrm>
          <a:off x="1281045" y="1002355"/>
          <a:ext cx="7900736" cy="2194560"/>
        </p:xfrm>
        <a:graphic>
          <a:graphicData uri="http://schemas.openxmlformats.org/drawingml/2006/table">
            <a:tbl>
              <a:tblPr firstRow="1" firstCol="1" bandRow="1">
                <a:tableStyleId>{5C22544A-7EE6-4342-B048-85BDC9FD1C3A}</a:tableStyleId>
              </a:tblPr>
              <a:tblGrid>
                <a:gridCol w="4960626">
                  <a:extLst>
                    <a:ext uri="{9D8B030D-6E8A-4147-A177-3AD203B41FA5}">
                      <a16:colId xmlns:a16="http://schemas.microsoft.com/office/drawing/2014/main" val="1999080600"/>
                    </a:ext>
                  </a:extLst>
                </a:gridCol>
                <a:gridCol w="1229526">
                  <a:extLst>
                    <a:ext uri="{9D8B030D-6E8A-4147-A177-3AD203B41FA5}">
                      <a16:colId xmlns:a16="http://schemas.microsoft.com/office/drawing/2014/main" val="3036770467"/>
                    </a:ext>
                  </a:extLst>
                </a:gridCol>
                <a:gridCol w="1710584">
                  <a:extLst>
                    <a:ext uri="{9D8B030D-6E8A-4147-A177-3AD203B41FA5}">
                      <a16:colId xmlns:a16="http://schemas.microsoft.com/office/drawing/2014/main" val="2916515451"/>
                    </a:ext>
                  </a:extLst>
                </a:gridCol>
              </a:tblGrid>
              <a:tr h="415205">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GB"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 (continued)</a:t>
                      </a:r>
                      <a:endPar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extLst>
                  <a:ext uri="{0D108BD9-81ED-4DB2-BD59-A6C34878D82A}">
                    <a16:rowId xmlns:a16="http://schemas.microsoft.com/office/drawing/2014/main" val="106653381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Foreign currency translation gains/losses</a:t>
                      </a:r>
                    </a:p>
                  </a:txBody>
                  <a:tcPr marL="68580" marR="68580" marT="0" marB="0">
                    <a:solidFill>
                      <a:srgbClr val="8DCFD6">
                        <a:alpha val="10000"/>
                      </a:srgbClr>
                    </a:solidFill>
                  </a:tcPr>
                </a:tc>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117988914"/>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Transfers</a:t>
                      </a:r>
                    </a:p>
                  </a:txBody>
                  <a:tcPr marL="68580" marR="68580" marT="0" marB="0">
                    <a:solidFill>
                      <a:srgbClr val="8DCFD6">
                        <a:alpha val="10000"/>
                      </a:srgbClr>
                    </a:solidFill>
                  </a:tcPr>
                </a:tc>
                <a:tc>
                  <a:txBody>
                    <a:bodyPr/>
                    <a:lstStyle/>
                    <a:p>
                      <a:pPr algn="ctr"/>
                      <a:r>
                        <a:rPr lang="en-US" sz="1600" dirty="0">
                          <a:solidFill>
                            <a:schemeClr val="tx1"/>
                          </a:solidFill>
                          <a:effectLst/>
                          <a:latin typeface="Open Sans"/>
                          <a:ea typeface="Open Sans"/>
                          <a:cs typeface="Open Sans"/>
                        </a:rPr>
                        <a:t>X</a:t>
                      </a:r>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6775984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financial movements</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2747906138"/>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207602">
                <a:tc>
                  <a:txBody>
                    <a:bodyPr/>
                    <a:lstStyle/>
                    <a:p>
                      <a:pPr algn="just"/>
                      <a:r>
                        <a:rPr lang="en-GB"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1"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3044880630"/>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GB" sz="1600" b="0" dirty="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207602">
                <a:tc>
                  <a:txBody>
                    <a:bodyPr/>
                    <a:lstStyle/>
                    <a:p>
                      <a:pPr algn="just"/>
                      <a:r>
                        <a:rPr lang="en-GB" sz="16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600" dirty="0">
                        <a:solidFill>
                          <a:schemeClr val="tx1"/>
                        </a:solidFill>
                        <a:effectLst/>
                        <a:latin typeface="Open Sans"/>
                        <a:ea typeface="Open Sans"/>
                        <a:cs typeface="Open Sans"/>
                      </a:endParaRPr>
                    </a:p>
                  </a:txBody>
                  <a:tcPr marL="68580" marR="68580" marT="0" marB="0"/>
                </a:tc>
                <a:tc>
                  <a:txBody>
                    <a:bodyPr/>
                    <a:lstStyle/>
                    <a:p>
                      <a:pPr algn="r"/>
                      <a:r>
                        <a:rPr lang="en-US" sz="1600" b="1" dirty="0">
                          <a:solidFill>
                            <a:schemeClr val="tx1"/>
                          </a:solidFill>
                          <a:effectLst/>
                          <a:latin typeface="Open Sans"/>
                          <a:ea typeface="Open Sans"/>
                          <a:cs typeface="Open Sans"/>
                        </a:rPr>
                        <a:t>-</a:t>
                      </a:r>
                      <a:endParaRPr lang="en-GB" sz="16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624114494"/>
                  </a:ext>
                </a:extLst>
              </a:tr>
            </a:tbl>
          </a:graphicData>
        </a:graphic>
      </p:graphicFrame>
      <p:sp>
        <p:nvSpPr>
          <p:cNvPr id="3" name="Slide Number Placeholder 2">
            <a:extLst>
              <a:ext uri="{FF2B5EF4-FFF2-40B4-BE49-F238E27FC236}">
                <a16:creationId xmlns:a16="http://schemas.microsoft.com/office/drawing/2014/main" id="{ACB38410-7054-9B3A-0ABC-D2FA4ED3518A}"/>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17</a:t>
            </a:fld>
            <a:endParaRPr lang="en-GB" dirty="0"/>
          </a:p>
        </p:txBody>
      </p:sp>
      <p:sp>
        <p:nvSpPr>
          <p:cNvPr id="2" name="Title 1">
            <a:extLst>
              <a:ext uri="{FF2B5EF4-FFF2-40B4-BE49-F238E27FC236}">
                <a16:creationId xmlns:a16="http://schemas.microsoft.com/office/drawing/2014/main" id="{459E9DBA-E88F-498F-B721-1148A5199335}"/>
              </a:ext>
            </a:extLst>
          </p:cNvPr>
          <p:cNvSpPr>
            <a:spLocks noGrp="1"/>
          </p:cNvSpPr>
          <p:nvPr>
            <p:ph type="title"/>
          </p:nvPr>
        </p:nvSpPr>
        <p:spPr>
          <a:xfrm>
            <a:off x="838200" y="-123819"/>
            <a:ext cx="10515600" cy="1325563"/>
          </a:xfrm>
        </p:spPr>
        <p:txBody>
          <a:bodyPr>
            <a:normAutofit/>
          </a:bodyPr>
          <a:lstStyle/>
          <a:p>
            <a:r>
              <a:rPr lang="en-GB" dirty="0"/>
              <a:t>Grant funded assets – solution 2</a:t>
            </a:r>
          </a:p>
        </p:txBody>
      </p:sp>
      <p:sp>
        <p:nvSpPr>
          <p:cNvPr id="5" name="Callout: Line 4">
            <a:extLst>
              <a:ext uri="{FF2B5EF4-FFF2-40B4-BE49-F238E27FC236}">
                <a16:creationId xmlns:a16="http://schemas.microsoft.com/office/drawing/2014/main" id="{130C9D7F-1F71-4A66-E09A-087DF9688C47}"/>
              </a:ext>
            </a:extLst>
          </p:cNvPr>
          <p:cNvSpPr/>
          <p:nvPr/>
        </p:nvSpPr>
        <p:spPr>
          <a:xfrm>
            <a:off x="9624626" y="3196915"/>
            <a:ext cx="1629382" cy="1567820"/>
          </a:xfrm>
          <a:prstGeom prst="borderCallout1">
            <a:avLst>
              <a:gd name="adj1" fmla="val 54147"/>
              <a:gd name="adj2" fmla="val -5796"/>
              <a:gd name="adj3" fmla="val -8609"/>
              <a:gd name="adj4" fmla="val -28339"/>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100k income, less 80k income, less 20k transfer</a:t>
            </a:r>
          </a:p>
        </p:txBody>
      </p:sp>
      <p:sp>
        <p:nvSpPr>
          <p:cNvPr id="9" name="Callout: Line 8">
            <a:extLst>
              <a:ext uri="{FF2B5EF4-FFF2-40B4-BE49-F238E27FC236}">
                <a16:creationId xmlns:a16="http://schemas.microsoft.com/office/drawing/2014/main" id="{B0A95126-D8FB-B59A-11A7-9331E0560FCB}"/>
              </a:ext>
            </a:extLst>
          </p:cNvPr>
          <p:cNvSpPr/>
          <p:nvPr/>
        </p:nvSpPr>
        <p:spPr>
          <a:xfrm>
            <a:off x="9624626" y="1500637"/>
            <a:ext cx="1629382" cy="1567820"/>
          </a:xfrm>
          <a:prstGeom prst="borderCallout1">
            <a:avLst>
              <a:gd name="adj1" fmla="val 54147"/>
              <a:gd name="adj2" fmla="val -5796"/>
              <a:gd name="adj3" fmla="val 25624"/>
              <a:gd name="adj4" fmla="val -27119"/>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Note X explains this is asset purchase</a:t>
            </a:r>
          </a:p>
        </p:txBody>
      </p:sp>
    </p:spTree>
    <p:extLst>
      <p:ext uri="{BB962C8B-B14F-4D97-AF65-F5344CB8AC3E}">
        <p14:creationId xmlns:p14="http://schemas.microsoft.com/office/powerpoint/2010/main" val="2368894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3EE7-4235-72DD-909A-3CA0BFE0FB5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666091-E023-D2DA-3FEF-3FD412CD171D}"/>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18</a:t>
            </a:fld>
            <a:endParaRPr lang="en-GB"/>
          </a:p>
        </p:txBody>
      </p:sp>
      <p:graphicFrame>
        <p:nvGraphicFramePr>
          <p:cNvPr id="6" name="Table 5">
            <a:extLst>
              <a:ext uri="{FF2B5EF4-FFF2-40B4-BE49-F238E27FC236}">
                <a16:creationId xmlns:a16="http://schemas.microsoft.com/office/drawing/2014/main" id="{B5FDB064-3747-6FFB-A60A-8A0592A66349}"/>
              </a:ext>
            </a:extLst>
          </p:cNvPr>
          <p:cNvGraphicFramePr>
            <a:graphicFrameLocks noGrp="1"/>
          </p:cNvGraphicFramePr>
          <p:nvPr/>
        </p:nvGraphicFramePr>
        <p:xfrm>
          <a:off x="766010" y="1798199"/>
          <a:ext cx="10830636" cy="4056895"/>
        </p:xfrm>
        <a:graphic>
          <a:graphicData uri="http://schemas.openxmlformats.org/drawingml/2006/table">
            <a:tbl>
              <a:tblPr firstRow="1" bandRow="1">
                <a:tableStyleId>{5C22544A-7EE6-4342-B048-85BDC9FD1C3A}</a:tableStyleId>
              </a:tblPr>
              <a:tblGrid>
                <a:gridCol w="2805752">
                  <a:extLst>
                    <a:ext uri="{9D8B030D-6E8A-4147-A177-3AD203B41FA5}">
                      <a16:colId xmlns:a16="http://schemas.microsoft.com/office/drawing/2014/main" val="4224419863"/>
                    </a:ext>
                  </a:extLst>
                </a:gridCol>
                <a:gridCol w="1392072">
                  <a:extLst>
                    <a:ext uri="{9D8B030D-6E8A-4147-A177-3AD203B41FA5}">
                      <a16:colId xmlns:a16="http://schemas.microsoft.com/office/drawing/2014/main" val="3134064301"/>
                    </a:ext>
                  </a:extLst>
                </a:gridCol>
                <a:gridCol w="1217494">
                  <a:extLst>
                    <a:ext uri="{9D8B030D-6E8A-4147-A177-3AD203B41FA5}">
                      <a16:colId xmlns:a16="http://schemas.microsoft.com/office/drawing/2014/main" val="629699565"/>
                    </a:ext>
                  </a:extLst>
                </a:gridCol>
                <a:gridCol w="1825957">
                  <a:extLst>
                    <a:ext uri="{9D8B030D-6E8A-4147-A177-3AD203B41FA5}">
                      <a16:colId xmlns:a16="http://schemas.microsoft.com/office/drawing/2014/main" val="356276308"/>
                    </a:ext>
                  </a:extLst>
                </a:gridCol>
                <a:gridCol w="1784255">
                  <a:extLst>
                    <a:ext uri="{9D8B030D-6E8A-4147-A177-3AD203B41FA5}">
                      <a16:colId xmlns:a16="http://schemas.microsoft.com/office/drawing/2014/main" val="3997681576"/>
                    </a:ext>
                  </a:extLst>
                </a:gridCol>
                <a:gridCol w="1805106">
                  <a:extLst>
                    <a:ext uri="{9D8B030D-6E8A-4147-A177-3AD203B41FA5}">
                      <a16:colId xmlns:a16="http://schemas.microsoft.com/office/drawing/2014/main" val="2422482413"/>
                    </a:ext>
                  </a:extLst>
                </a:gridCol>
              </a:tblGrid>
              <a:tr h="610211">
                <a:tc>
                  <a:txBody>
                    <a:bodyPr/>
                    <a:lstStyle/>
                    <a:p>
                      <a:endParaRPr lang="en-US"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Opening balance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Income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Expenditure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Transfers between funds</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Closing Balance</a:t>
                      </a:r>
                    </a:p>
                  </a:txBody>
                  <a:tcPr>
                    <a:solidFill>
                      <a:srgbClr val="92D050"/>
                    </a:solidFill>
                  </a:tcPr>
                </a:tc>
                <a:extLst>
                  <a:ext uri="{0D108BD9-81ED-4DB2-BD59-A6C34878D82A}">
                    <a16:rowId xmlns:a16="http://schemas.microsoft.com/office/drawing/2014/main" val="3155694378"/>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Restricted funds</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16419724"/>
                  </a:ext>
                </a:extLst>
              </a:tr>
              <a:tr h="610211">
                <a:tc>
                  <a:txBody>
                    <a:bodyPr/>
                    <a:lstStyle/>
                    <a:p>
                      <a:pPr lvl="1"/>
                      <a:r>
                        <a:rPr lang="en-US" sz="2000" dirty="0">
                          <a:latin typeface="Open Sans" panose="020B0606030504020204" pitchFamily="34" charset="0"/>
                          <a:ea typeface="Open Sans" panose="020B0606030504020204" pitchFamily="34" charset="0"/>
                          <a:cs typeface="Open Sans" panose="020B0606030504020204" pitchFamily="34" charset="0"/>
                        </a:rPr>
                        <a:t>Grant fund</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100,000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(80,000)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(20,000)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extLst>
                  <a:ext uri="{0D108BD9-81ED-4DB2-BD59-A6C34878D82A}">
                    <a16:rowId xmlns:a16="http://schemas.microsoft.com/office/drawing/2014/main" val="2184921294"/>
                  </a:ext>
                </a:extLst>
              </a:tr>
              <a:tr h="610211">
                <a:tc>
                  <a:txBody>
                    <a:bodyPr/>
                    <a:lstStyle/>
                    <a:p>
                      <a:pPr lvl="1"/>
                      <a:r>
                        <a:rPr lang="en-US" sz="2000" dirty="0">
                          <a:latin typeface="Open Sans" panose="020B0606030504020204" pitchFamily="34" charset="0"/>
                          <a:ea typeface="Open Sans" panose="020B0606030504020204" pitchFamily="34" charset="0"/>
                          <a:cs typeface="Open Sans" panose="020B0606030504020204" pitchFamily="34" charset="0"/>
                        </a:rPr>
                        <a:t>Asset fund</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20,000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20,000</a:t>
                      </a:r>
                    </a:p>
                  </a:txBody>
                  <a:tcPr/>
                </a:tc>
                <a:extLst>
                  <a:ext uri="{0D108BD9-81ED-4DB2-BD59-A6C34878D82A}">
                    <a16:rowId xmlns:a16="http://schemas.microsoft.com/office/drawing/2014/main" val="768237747"/>
                  </a:ext>
                </a:extLst>
              </a:tr>
              <a:tr h="610211">
                <a:tc>
                  <a:txBody>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Unrestricted funds</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723199507"/>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TOTAL</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10534887"/>
                  </a:ext>
                </a:extLst>
              </a:tr>
            </a:tbl>
          </a:graphicData>
        </a:graphic>
      </p:graphicFrame>
      <p:sp>
        <p:nvSpPr>
          <p:cNvPr id="4" name="TextBox 3">
            <a:extLst>
              <a:ext uri="{FF2B5EF4-FFF2-40B4-BE49-F238E27FC236}">
                <a16:creationId xmlns:a16="http://schemas.microsoft.com/office/drawing/2014/main" id="{A2C9BABC-5882-8D05-CE0A-C14CCA613DF7}"/>
              </a:ext>
            </a:extLst>
          </p:cNvPr>
          <p:cNvSpPr txBox="1"/>
          <p:nvPr/>
        </p:nvSpPr>
        <p:spPr>
          <a:xfrm>
            <a:off x="766010" y="1175288"/>
            <a:ext cx="4876800" cy="523220"/>
          </a:xfrm>
          <a:prstGeom prst="rect">
            <a:avLst/>
          </a:prstGeom>
          <a:noFill/>
        </p:spPr>
        <p:txBody>
          <a:bodyPr wrap="square" rtlCol="0">
            <a:spAutoFit/>
          </a:bodyPr>
          <a:lstStyle/>
          <a:p>
            <a:r>
              <a:rPr lang="en-GB" sz="2800" dirty="0">
                <a:latin typeface="Open Sans" panose="020B0606030504020204" pitchFamily="34" charset="0"/>
                <a:ea typeface="Open Sans" panose="020B0606030504020204" pitchFamily="34" charset="0"/>
                <a:cs typeface="Open Sans" panose="020B0606030504020204" pitchFamily="34" charset="0"/>
              </a:rPr>
              <a:t>Movement in funds note</a:t>
            </a:r>
            <a:endParaRPr lang="en-US" sz="2800" dirty="0"/>
          </a:p>
        </p:txBody>
      </p:sp>
      <p:sp>
        <p:nvSpPr>
          <p:cNvPr id="8" name="Title 1">
            <a:extLst>
              <a:ext uri="{FF2B5EF4-FFF2-40B4-BE49-F238E27FC236}">
                <a16:creationId xmlns:a16="http://schemas.microsoft.com/office/drawing/2014/main" id="{9006A7E7-25D9-F9F8-F4D0-B1BCA2982375}"/>
              </a:ext>
            </a:extLst>
          </p:cNvPr>
          <p:cNvSpPr txBox="1">
            <a:spLocks/>
          </p:cNvSpPr>
          <p:nvPr/>
        </p:nvSpPr>
        <p:spPr>
          <a:xfrm>
            <a:off x="693821" y="-1444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GB" dirty="0"/>
              <a:t>Grant funded assets – solution 2</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38994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0218-BB4A-E498-39FC-614064DFD012}"/>
              </a:ext>
            </a:extLst>
          </p:cNvPr>
          <p:cNvSpPr txBox="1">
            <a:spLocks/>
          </p:cNvSpPr>
          <p:nvPr/>
        </p:nvSpPr>
        <p:spPr>
          <a:xfrm>
            <a:off x="660367" y="2123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GB" dirty="0"/>
              <a:t>Accommodating donor needs</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pic>
        <p:nvPicPr>
          <p:cNvPr id="1028" name="Picture 4" descr="millennium bridge from south bank">
            <a:extLst>
              <a:ext uri="{FF2B5EF4-FFF2-40B4-BE49-F238E27FC236}">
                <a16:creationId xmlns:a16="http://schemas.microsoft.com/office/drawing/2014/main" id="{D78662DB-6E88-60D1-3BC4-99BCDD8CF2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989"/>
          <a:stretch>
            <a:fillRect/>
          </a:stretch>
        </p:blipFill>
        <p:spPr bwMode="auto">
          <a:xfrm>
            <a:off x="6279298" y="1614487"/>
            <a:ext cx="5554591" cy="36290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724FDC-4F41-3454-EEFC-3A5DD85699EE}"/>
              </a:ext>
            </a:extLst>
          </p:cNvPr>
          <p:cNvSpPr txBox="1"/>
          <p:nvPr/>
        </p:nvSpPr>
        <p:spPr>
          <a:xfrm>
            <a:off x="6279297" y="5320083"/>
            <a:ext cx="5554591" cy="369332"/>
          </a:xfrm>
          <a:prstGeom prst="rect">
            <a:avLst/>
          </a:prstGeom>
          <a:noFill/>
        </p:spPr>
        <p:txBody>
          <a:bodyPr wrap="square" rtlCol="0">
            <a:spAutoFit/>
          </a:bodyPr>
          <a:lstStyle/>
          <a:p>
            <a:r>
              <a:rPr lang="en-US" dirty="0">
                <a:solidFill>
                  <a:schemeClr val="bg1">
                    <a:lumMod val="50000"/>
                  </a:schemeClr>
                </a:solidFill>
              </a:rPr>
              <a:t>Millenium Bridge, London</a:t>
            </a:r>
            <a:endParaRPr lang="en-GB" dirty="0">
              <a:solidFill>
                <a:schemeClr val="bg1">
                  <a:lumMod val="50000"/>
                </a:schemeClr>
              </a:solidFill>
            </a:endParaRPr>
          </a:p>
        </p:txBody>
      </p:sp>
      <p:sp>
        <p:nvSpPr>
          <p:cNvPr id="4" name="TextBox 3">
            <a:extLst>
              <a:ext uri="{FF2B5EF4-FFF2-40B4-BE49-F238E27FC236}">
                <a16:creationId xmlns:a16="http://schemas.microsoft.com/office/drawing/2014/main" id="{05D8E699-28BE-CB03-6C74-CAD09705B961}"/>
              </a:ext>
            </a:extLst>
          </p:cNvPr>
          <p:cNvSpPr txBox="1"/>
          <p:nvPr/>
        </p:nvSpPr>
        <p:spPr>
          <a:xfrm>
            <a:off x="669758" y="1537916"/>
            <a:ext cx="5242945" cy="4351338"/>
          </a:xfrm>
          <a:prstGeom prst="rect">
            <a:avLst/>
          </a:prstGeom>
        </p:spPr>
        <p:txBody>
          <a:bodyPr vert="horz" lIns="91440" tIns="45720" rIns="91440" bIns="45720" rtlCol="0">
            <a:normAutofit/>
          </a:bodyPr>
          <a:lstStyle/>
          <a:p>
            <a:pPr defTabSz="914400">
              <a:lnSpc>
                <a:spcPct val="90000"/>
              </a:lnSpc>
              <a:spcBef>
                <a:spcPts val="1000"/>
              </a:spcBef>
            </a:pPr>
            <a:r>
              <a:rPr lang="en-US" sz="2800" b="1" dirty="0">
                <a:solidFill>
                  <a:schemeClr val="accent5"/>
                </a:solidFill>
                <a:effectLst/>
              </a:rPr>
              <a:t>Fixed</a:t>
            </a:r>
          </a:p>
          <a:p>
            <a:pPr marL="228600" indent="-228600" defTabSz="914400">
              <a:lnSpc>
                <a:spcPct val="90000"/>
              </a:lnSpc>
              <a:spcBef>
                <a:spcPts val="1000"/>
              </a:spcBef>
              <a:buFont typeface="Arial" panose="020B0604020202020204" pitchFamily="34" charset="0"/>
              <a:buChar char="•"/>
            </a:pPr>
            <a:r>
              <a:rPr lang="en-US" sz="2000" dirty="0">
                <a:effectLst/>
              </a:rPr>
              <a:t>Expenditure headings</a:t>
            </a:r>
          </a:p>
          <a:p>
            <a:pPr marL="228600" indent="-228600" defTabSz="914400">
              <a:lnSpc>
                <a:spcPct val="90000"/>
              </a:lnSpc>
              <a:spcBef>
                <a:spcPts val="1000"/>
              </a:spcBef>
              <a:buFont typeface="Arial" panose="020B0604020202020204" pitchFamily="34" charset="0"/>
              <a:buChar char="•"/>
            </a:pPr>
            <a:r>
              <a:rPr lang="en-US" sz="2000" dirty="0"/>
              <a:t>Financial year</a:t>
            </a:r>
            <a:endParaRPr lang="en-US" sz="2000" dirty="0">
              <a:effectLst/>
            </a:endParaRPr>
          </a:p>
          <a:p>
            <a:pPr marL="228600" indent="-228600" defTabSz="914400">
              <a:lnSpc>
                <a:spcPct val="90000"/>
              </a:lnSpc>
              <a:spcBef>
                <a:spcPts val="1000"/>
              </a:spcBef>
              <a:buFont typeface="Arial" panose="020B0604020202020204" pitchFamily="34" charset="0"/>
              <a:buChar char="•"/>
            </a:pPr>
            <a:r>
              <a:rPr lang="en-US" sz="2000" dirty="0"/>
              <a:t>Currency</a:t>
            </a:r>
          </a:p>
          <a:p>
            <a:pPr marL="228600" indent="-228600" defTabSz="914400">
              <a:lnSpc>
                <a:spcPct val="90000"/>
              </a:lnSpc>
              <a:spcBef>
                <a:spcPts val="1000"/>
              </a:spcBef>
              <a:buFont typeface="Arial" panose="020B0604020202020204" pitchFamily="34" charset="0"/>
              <a:buChar char="•"/>
            </a:pPr>
            <a:r>
              <a:rPr lang="en-US" sz="2000" dirty="0"/>
              <a:t>Period</a:t>
            </a:r>
          </a:p>
          <a:p>
            <a:pPr defTabSz="914400">
              <a:lnSpc>
                <a:spcPct val="90000"/>
              </a:lnSpc>
              <a:spcBef>
                <a:spcPts val="1000"/>
              </a:spcBef>
            </a:pPr>
            <a:r>
              <a:rPr lang="en-US" sz="2800" b="1" dirty="0">
                <a:solidFill>
                  <a:schemeClr val="accent5"/>
                </a:solidFill>
              </a:rPr>
              <a:t>Flexible</a:t>
            </a:r>
          </a:p>
          <a:p>
            <a:pPr marL="228600" indent="-228600" defTabSz="914400">
              <a:lnSpc>
                <a:spcPct val="90000"/>
              </a:lnSpc>
              <a:spcBef>
                <a:spcPts val="1000"/>
              </a:spcBef>
              <a:buFont typeface="Arial" panose="020B0604020202020204" pitchFamily="34" charset="0"/>
              <a:buChar char="•"/>
            </a:pPr>
            <a:r>
              <a:rPr lang="en-US" sz="2000" dirty="0"/>
              <a:t>Additional analysis or info in notes</a:t>
            </a:r>
          </a:p>
          <a:p>
            <a:pPr marL="228600" indent="-228600" defTabSz="914400">
              <a:lnSpc>
                <a:spcPct val="90000"/>
              </a:lnSpc>
              <a:spcBef>
                <a:spcPts val="1000"/>
              </a:spcBef>
              <a:buFont typeface="Arial" panose="020B0604020202020204" pitchFamily="34" charset="0"/>
              <a:buChar char="•"/>
            </a:pPr>
            <a:r>
              <a:rPr lang="en-US" sz="2000" dirty="0"/>
              <a:t>Additional column headings</a:t>
            </a:r>
          </a:p>
        </p:txBody>
      </p:sp>
    </p:spTree>
    <p:extLst>
      <p:ext uri="{BB962C8B-B14F-4D97-AF65-F5344CB8AC3E}">
        <p14:creationId xmlns:p14="http://schemas.microsoft.com/office/powerpoint/2010/main" val="3601799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942472" y="101198"/>
            <a:ext cx="10515600" cy="1325563"/>
          </a:xfrm>
        </p:spPr>
        <p:txBody>
          <a:bodyPr>
            <a:normAutofit/>
          </a:bodyPr>
          <a:lstStyle/>
          <a:p>
            <a:r>
              <a:rPr lang="en-GB" dirty="0"/>
              <a:t>Column options - donor</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20</a:t>
            </a:fld>
            <a:endParaRPr lang="en-GB"/>
          </a:p>
        </p:txBody>
      </p:sp>
      <p:graphicFrame>
        <p:nvGraphicFramePr>
          <p:cNvPr id="4" name="Table 3">
            <a:extLst>
              <a:ext uri="{FF2B5EF4-FFF2-40B4-BE49-F238E27FC236}">
                <a16:creationId xmlns:a16="http://schemas.microsoft.com/office/drawing/2014/main" id="{77E09302-08EF-A8C1-E6A0-EA6319DAE519}"/>
              </a:ext>
            </a:extLst>
          </p:cNvPr>
          <p:cNvGraphicFramePr>
            <a:graphicFrameLocks noGrp="1"/>
          </p:cNvGraphicFramePr>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Donor </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Donor</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budget</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800" b="0" dirty="0">
                          <a:solidFill>
                            <a:schemeClr val="tx1"/>
                          </a:solidFill>
                          <a:effectLst/>
                          <a:latin typeface="Open Sans"/>
                          <a:ea typeface="Open Sans"/>
                          <a:cs typeface="Open Sans"/>
                        </a:rPr>
                        <a:t>100,000</a:t>
                      </a:r>
                    </a:p>
                  </a:txBody>
                  <a:tcPr marL="68580" marR="68580" marT="0" marB="0"/>
                </a:tc>
                <a:tc>
                  <a:txBody>
                    <a:bodyPr/>
                    <a:lstStyle/>
                    <a:p>
                      <a:pPr algn="r"/>
                      <a:endParaRPr lang="en-GB" sz="1800" b="0" dirty="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dirty="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624114494"/>
                  </a:ext>
                </a:extLst>
              </a:tr>
            </a:tbl>
          </a:graphicData>
        </a:graphic>
      </p:graphicFrame>
      <p:sp>
        <p:nvSpPr>
          <p:cNvPr id="5" name="Rectangle: Rounded Corners 4">
            <a:extLst>
              <a:ext uri="{FF2B5EF4-FFF2-40B4-BE49-F238E27FC236}">
                <a16:creationId xmlns:a16="http://schemas.microsoft.com/office/drawing/2014/main" id="{2B4D7B8B-CBD3-0582-1C93-1BE8377A3452}"/>
              </a:ext>
            </a:extLst>
          </p:cNvPr>
          <p:cNvSpPr/>
          <p:nvPr/>
        </p:nvSpPr>
        <p:spPr>
          <a:xfrm>
            <a:off x="7076089" y="1629726"/>
            <a:ext cx="2486552" cy="86963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60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942472" y="81320"/>
            <a:ext cx="10515600" cy="1325563"/>
          </a:xfrm>
        </p:spPr>
        <p:txBody>
          <a:bodyPr>
            <a:normAutofit/>
          </a:bodyPr>
          <a:lstStyle/>
          <a:p>
            <a:r>
              <a:rPr lang="en-GB" dirty="0"/>
              <a:t>Column options - periods</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21</a:t>
            </a:fld>
            <a:endParaRPr lang="en-GB"/>
          </a:p>
        </p:txBody>
      </p:sp>
      <p:graphicFrame>
        <p:nvGraphicFramePr>
          <p:cNvPr id="7" name="Table 6">
            <a:extLst>
              <a:ext uri="{FF2B5EF4-FFF2-40B4-BE49-F238E27FC236}">
                <a16:creationId xmlns:a16="http://schemas.microsoft.com/office/drawing/2014/main" id="{B3FC9433-1111-22F7-33AB-0C42CFEB5AA8}"/>
              </a:ext>
            </a:extLst>
          </p:cNvPr>
          <p:cNvGraphicFramePr>
            <a:graphicFrameLocks noGrp="1"/>
          </p:cNvGraphicFramePr>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Month     1-6</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Months 7-12</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currency</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100,000</a:t>
                      </a: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bl>
          </a:graphicData>
        </a:graphic>
      </p:graphicFrame>
      <p:sp>
        <p:nvSpPr>
          <p:cNvPr id="4" name="Rectangle: Rounded Corners 3">
            <a:extLst>
              <a:ext uri="{FF2B5EF4-FFF2-40B4-BE49-F238E27FC236}">
                <a16:creationId xmlns:a16="http://schemas.microsoft.com/office/drawing/2014/main" id="{B79F6E23-A386-C7FA-5423-1AD3B3821EAB}"/>
              </a:ext>
            </a:extLst>
          </p:cNvPr>
          <p:cNvSpPr/>
          <p:nvPr/>
        </p:nvSpPr>
        <p:spPr>
          <a:xfrm>
            <a:off x="5806089" y="1680526"/>
            <a:ext cx="2486552" cy="86963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699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942472" y="182562"/>
            <a:ext cx="10515600" cy="1325563"/>
          </a:xfrm>
        </p:spPr>
        <p:txBody>
          <a:bodyPr>
            <a:normAutofit/>
          </a:bodyPr>
          <a:lstStyle/>
          <a:p>
            <a:r>
              <a:rPr lang="en-GB" dirty="0"/>
              <a:t>Column options – funding source</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22</a:t>
            </a:fld>
            <a:endParaRPr lang="en-GB"/>
          </a:p>
        </p:txBody>
      </p:sp>
      <p:graphicFrame>
        <p:nvGraphicFramePr>
          <p:cNvPr id="7" name="Table 6">
            <a:extLst>
              <a:ext uri="{FF2B5EF4-FFF2-40B4-BE49-F238E27FC236}">
                <a16:creationId xmlns:a16="http://schemas.microsoft.com/office/drawing/2014/main" id="{B3FC9433-1111-22F7-33AB-0C42CFEB5AA8}"/>
              </a:ext>
            </a:extLst>
          </p:cNvPr>
          <p:cNvGraphicFramePr>
            <a:graphicFrameLocks noGrp="1"/>
          </p:cNvGraphicFramePr>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Source 1</a:t>
                      </a:r>
                    </a:p>
                  </a:txBody>
                  <a:tcPr marL="68580" marR="68580" marT="0" marB="0" anchor="ctr">
                    <a:solidFill>
                      <a:srgbClr val="D0CECE"/>
                    </a:solidFill>
                  </a:tcPr>
                </a:tc>
                <a:tc>
                  <a:txBody>
                    <a:bodyPr/>
                    <a:lstStyle/>
                    <a:p>
                      <a:pPr algn="ctr"/>
                      <a:r>
                        <a:rPr lang="en-GB"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Source 2</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currency</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100,000</a:t>
                      </a: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dirty="0">
                        <a:solidFill>
                          <a:schemeClr val="tx1"/>
                        </a:solidFill>
                        <a:effectLst/>
                        <a:latin typeface="Open Sans"/>
                        <a:ea typeface="Open Sans"/>
                        <a:cs typeface="Open Sans"/>
                      </a:endParaRPr>
                    </a:p>
                  </a:txBody>
                  <a:tcPr marL="68580" marR="68580" marT="0" marB="0"/>
                </a:tc>
                <a:tc>
                  <a:txBody>
                    <a:bodyPr/>
                    <a:lstStyle/>
                    <a:p>
                      <a:pPr algn="r"/>
                      <a:endParaRPr lang="en-GB" sz="1800" b="0" dirty="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dirty="0">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bl>
          </a:graphicData>
        </a:graphic>
      </p:graphicFrame>
      <p:sp>
        <p:nvSpPr>
          <p:cNvPr id="4" name="Rectangle: Rounded Corners 3">
            <a:extLst>
              <a:ext uri="{FF2B5EF4-FFF2-40B4-BE49-F238E27FC236}">
                <a16:creationId xmlns:a16="http://schemas.microsoft.com/office/drawing/2014/main" id="{C481F40D-4FBD-B78F-0A13-77A820E63A27}"/>
              </a:ext>
            </a:extLst>
          </p:cNvPr>
          <p:cNvSpPr/>
          <p:nvPr/>
        </p:nvSpPr>
        <p:spPr>
          <a:xfrm>
            <a:off x="5806089" y="1680526"/>
            <a:ext cx="2486552" cy="86963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355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838200" y="0"/>
            <a:ext cx="10515600" cy="958343"/>
          </a:xfrm>
        </p:spPr>
        <p:txBody>
          <a:bodyPr>
            <a:normAutofit/>
          </a:bodyPr>
          <a:lstStyle/>
          <a:p>
            <a:r>
              <a:rPr lang="en-GB" dirty="0">
                <a:ea typeface="Open Sans" panose="020B0606030504020204" pitchFamily="34" charset="0"/>
                <a:cs typeface="Open Sans" panose="020B0606030504020204" pitchFamily="34" charset="0"/>
              </a:rPr>
              <a:t>Inclusion with NPO Main Accounts</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23</a:t>
            </a:fld>
            <a:endParaRPr lang="en-GB"/>
          </a:p>
        </p:txBody>
      </p:sp>
      <p:graphicFrame>
        <p:nvGraphicFramePr>
          <p:cNvPr id="4" name="Diagram 3">
            <a:extLst>
              <a:ext uri="{FF2B5EF4-FFF2-40B4-BE49-F238E27FC236}">
                <a16:creationId xmlns:a16="http://schemas.microsoft.com/office/drawing/2014/main" id="{698B4D1D-A4FA-8F72-4891-714185559F13}"/>
              </a:ext>
            </a:extLst>
          </p:cNvPr>
          <p:cNvGraphicFramePr/>
          <p:nvPr/>
        </p:nvGraphicFramePr>
        <p:xfrm>
          <a:off x="924450" y="1138544"/>
          <a:ext cx="9526714" cy="4819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1670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0D004A-449E-7736-A2C5-1A16AE2CE090}"/>
              </a:ext>
            </a:extLst>
          </p:cNvPr>
          <p:cNvSpPr txBox="1">
            <a:spLocks/>
          </p:cNvSpPr>
          <p:nvPr/>
        </p:nvSpPr>
        <p:spPr>
          <a:xfrm>
            <a:off x="535329" y="428483"/>
            <a:ext cx="10515600" cy="86475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dirty="0"/>
              <a:t>Links</a:t>
            </a:r>
            <a:endParaRPr lang="en-US" dirty="0">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39424815-409F-5A18-ABB6-279A4E0793FF}"/>
              </a:ext>
            </a:extLst>
          </p:cNvPr>
          <p:cNvSpPr>
            <a:spLocks noGrp="1"/>
          </p:cNvSpPr>
          <p:nvPr>
            <p:ph idx="1"/>
          </p:nvPr>
        </p:nvSpPr>
        <p:spPr>
          <a:xfrm>
            <a:off x="838199" y="1825625"/>
            <a:ext cx="11013141" cy="4351338"/>
          </a:xfrm>
        </p:spPr>
        <p:txBody>
          <a:bodyPr/>
          <a:lstStyle/>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About INPAS </a:t>
            </a:r>
            <a:r>
              <a:rPr lang="en-US" dirty="0">
                <a:latin typeface="Open Sans" panose="020B0606030504020204" pitchFamily="34" charset="0"/>
                <a:ea typeface="Open Sans" panose="020B0606030504020204" pitchFamily="34" charset="0"/>
                <a:cs typeface="Open Sans" panose="020B0606030504020204" pitchFamily="34" charset="0"/>
              </a:rPr>
              <a:t>video</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INPRF.org </a:t>
            </a:r>
            <a:r>
              <a:rPr lang="en-US" dirty="0">
                <a:latin typeface="Open Sans" panose="020B0606030504020204" pitchFamily="34" charset="0"/>
                <a:ea typeface="Open Sans" panose="020B0606030504020204" pitchFamily="34" charset="0"/>
                <a:cs typeface="Open Sans" panose="020B0606030504020204" pitchFamily="34" charset="0"/>
              </a:rPr>
              <a:t>website (including newsletter sign up)</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Download</a:t>
            </a:r>
            <a:r>
              <a:rPr lang="en-US" dirty="0">
                <a:latin typeface="Open Sans" panose="020B0606030504020204" pitchFamily="34" charset="0"/>
                <a:ea typeface="Open Sans" panose="020B0606030504020204" pitchFamily="34" charset="0"/>
                <a:cs typeface="Open Sans" panose="020B0606030504020204" pitchFamily="34" charset="0"/>
              </a:rPr>
              <a:t> INPAS</a:t>
            </a:r>
            <a:endParaRPr lang="en-US" dirty="0">
              <a:solidFill>
                <a:srgbClr val="0563C1"/>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Download</a:t>
            </a:r>
            <a:r>
              <a:rPr lang="en-US" dirty="0">
                <a:latin typeface="Open Sans" panose="020B0606030504020204" pitchFamily="34" charset="0"/>
                <a:ea typeface="Open Sans" panose="020B0606030504020204" pitchFamily="34" charset="0"/>
                <a:cs typeface="Open Sans" panose="020B0606030504020204" pitchFamily="34" charset="0"/>
              </a:rPr>
              <a:t> INPAS Practice Guide 1: </a:t>
            </a:r>
            <a:r>
              <a:rPr lang="en-US" dirty="0" err="1">
                <a:latin typeface="Open Sans" panose="020B0606030504020204" pitchFamily="34" charset="0"/>
                <a:ea typeface="Open Sans" panose="020B0606030504020204" pitchFamily="34" charset="0"/>
                <a:cs typeface="Open Sans" panose="020B0606030504020204" pitchFamily="34" charset="0"/>
              </a:rPr>
              <a:t>Harmonised</a:t>
            </a:r>
            <a:r>
              <a:rPr lang="en-US" dirty="0">
                <a:latin typeface="Open Sans" panose="020B0606030504020204" pitchFamily="34" charset="0"/>
                <a:ea typeface="Open Sans" panose="020B0606030504020204" pitchFamily="34" charset="0"/>
                <a:cs typeface="Open Sans" panose="020B0606030504020204" pitchFamily="34" charset="0"/>
              </a:rPr>
              <a:t> Grant Reporting</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FAQ</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8">
                  <a:extLst>
                    <a:ext uri="{A12FA001-AC4F-418D-AE19-62706E023703}">
                      <ahyp:hlinkClr xmlns:ahyp="http://schemas.microsoft.com/office/drawing/2018/hyperlinkcolor" val="tx"/>
                    </a:ext>
                  </a:extLst>
                </a:hlinkClick>
              </a:rPr>
              <a:t>YouTube</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9">
                  <a:extLst>
                    <a:ext uri="{A12FA001-AC4F-418D-AE19-62706E023703}">
                      <ahyp:hlinkClr xmlns:ahyp="http://schemas.microsoft.com/office/drawing/2018/hyperlinkcolor" val="tx"/>
                    </a:ext>
                  </a:extLst>
                </a:hlinkClick>
              </a:rPr>
              <a:t>LinkedIn</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Express interest in </a:t>
            </a:r>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val="tx"/>
                    </a:ext>
                  </a:extLst>
                </a:hlinkClick>
              </a:rPr>
              <a:t>Donor Community of Practice</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11">
                  <a:extLst>
                    <a:ext uri="{A12FA001-AC4F-418D-AE19-62706E023703}">
                      <ahyp:hlinkClr xmlns:ahyp="http://schemas.microsoft.com/office/drawing/2018/hyperlinkcolor" val="tx"/>
                    </a:ext>
                  </a:extLst>
                </a:hlinkClick>
              </a:rPr>
              <a:t>Get in touch</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84001750"/>
      </p:ext>
    </p:extLst>
  </p:cSld>
  <p:clrMapOvr>
    <a:masterClrMapping/>
  </p:clrMapOvr>
</p:sld>
</file>

<file path=ppt/theme/theme1.xml><?xml version="1.0" encoding="utf-8"?>
<a:theme xmlns:a="http://schemas.openxmlformats.org/drawingml/2006/main" name="Office Theme">
  <a:themeElements>
    <a:clrScheme name="INPRF">
      <a:dk1>
        <a:sysClr val="windowText" lastClr="000000"/>
      </a:dk1>
      <a:lt1>
        <a:sysClr val="window" lastClr="FFFFFF"/>
      </a:lt1>
      <a:dk2>
        <a:srgbClr val="44546A"/>
      </a:dk2>
      <a:lt2>
        <a:srgbClr val="E7E6E6"/>
      </a:lt2>
      <a:accent1>
        <a:srgbClr val="00616C"/>
      </a:accent1>
      <a:accent2>
        <a:srgbClr val="5AABB4"/>
      </a:accent2>
      <a:accent3>
        <a:srgbClr val="8DCFD6"/>
      </a:accent3>
      <a:accent4>
        <a:srgbClr val="9ED154"/>
      </a:accent4>
      <a:accent5>
        <a:srgbClr val="56A548"/>
      </a:accent5>
      <a:accent6>
        <a:srgbClr val="0C2C5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f9a3c77-40d1-403f-8fdf-3ac07bf287eb">
      <Terms xmlns="http://schemas.microsoft.com/office/infopath/2007/PartnerControls"/>
    </lcf76f155ced4ddcb4097134ff3c332f>
    <TaxCatchAll xmlns="d0551894-417f-405a-ad7e-bda849a9cd2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CD505F6F6A0E4EA19A32740C77F791" ma:contentTypeVersion="13" ma:contentTypeDescription="Create a new document." ma:contentTypeScope="" ma:versionID="2384bf7d4ecad541d93c6213607823d4">
  <xsd:schema xmlns:xsd="http://www.w3.org/2001/XMLSchema" xmlns:xs="http://www.w3.org/2001/XMLSchema" xmlns:p="http://schemas.microsoft.com/office/2006/metadata/properties" xmlns:ns2="ff9a3c77-40d1-403f-8fdf-3ac07bf287eb" xmlns:ns3="d0551894-417f-405a-ad7e-bda849a9cd22" targetNamespace="http://schemas.microsoft.com/office/2006/metadata/properties" ma:root="true" ma:fieldsID="e9b92b4739bc185a39ab17006ff95533" ns2:_="" ns3:_="">
    <xsd:import namespace="ff9a3c77-40d1-403f-8fdf-3ac07bf287eb"/>
    <xsd:import namespace="d0551894-417f-405a-ad7e-bda849a9cd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9a3c77-40d1-403f-8fdf-3ac07bf287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9d593ef-318c-475c-ad25-3a3929b12fe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551894-417f-405a-ad7e-bda849a9cd2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3a18b31-14d7-4348-abdd-45b3d280c4cb}" ma:internalName="TaxCatchAll" ma:showField="CatchAllData" ma:web="d0551894-417f-405a-ad7e-bda849a9cd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CFA511-116E-4E53-B89E-13E634C0CA2C}">
  <ds:schemaRefs>
    <ds:schemaRef ds:uri="http://schemas.microsoft.com/sharepoint/v3/contenttype/forms"/>
  </ds:schemaRefs>
</ds:datastoreItem>
</file>

<file path=customXml/itemProps2.xml><?xml version="1.0" encoding="utf-8"?>
<ds:datastoreItem xmlns:ds="http://schemas.openxmlformats.org/officeDocument/2006/customXml" ds:itemID="{9CBCBE8A-BCE2-4D39-A747-48E0F50EE851}">
  <ds:schemaRefs>
    <ds:schemaRef ds:uri="http://schemas.microsoft.com/office/infopath/2007/PartnerControls"/>
    <ds:schemaRef ds:uri="http://schemas.microsoft.com/office/2006/documentManagement/types"/>
    <ds:schemaRef ds:uri="http://purl.org/dc/dcmitype/"/>
    <ds:schemaRef ds:uri="b5622043-84c9-419c-8675-e1f96a728305"/>
    <ds:schemaRef ds:uri="http://purl.org/dc/elements/1.1/"/>
    <ds:schemaRef ds:uri="http://purl.org/dc/terms/"/>
    <ds:schemaRef ds:uri="http://www.w3.org/XML/1998/namespace"/>
    <ds:schemaRef ds:uri="http://schemas.microsoft.com/office/2006/metadata/properties"/>
    <ds:schemaRef ds:uri="http://schemas.openxmlformats.org/package/2006/metadata/core-properties"/>
    <ds:schemaRef ds:uri="f387e043-b8b7-437b-a681-ae3ddade6802"/>
    <ds:schemaRef ds:uri="ff9a3c77-40d1-403f-8fdf-3ac07bf287eb"/>
    <ds:schemaRef ds:uri="d0551894-417f-405a-ad7e-bda849a9cd22"/>
  </ds:schemaRefs>
</ds:datastoreItem>
</file>

<file path=customXml/itemProps3.xml><?xml version="1.0" encoding="utf-8"?>
<ds:datastoreItem xmlns:ds="http://schemas.openxmlformats.org/officeDocument/2006/customXml" ds:itemID="{484F3719-E96D-4244-B2A5-5C0C8F1EB3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9a3c77-40d1-403f-8fdf-3ac07bf287eb"/>
    <ds:schemaRef ds:uri="d0551894-417f-405a-ad7e-bda849a9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15536</TotalTime>
  <Words>3433</Words>
  <Application>Microsoft Office PowerPoint</Application>
  <PresentationFormat>Widescreen</PresentationFormat>
  <Paragraphs>521</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Open Sans</vt:lpstr>
      <vt:lpstr>Open Sans Light</vt:lpstr>
      <vt:lpstr>Wingdings</vt:lpstr>
      <vt:lpstr>Work Sans</vt:lpstr>
      <vt:lpstr>Work Sans SemiBold</vt:lpstr>
      <vt:lpstr>Office Theme</vt:lpstr>
      <vt:lpstr>PowerPoint Presentation</vt:lpstr>
      <vt:lpstr>Problems with donor reporting</vt:lpstr>
      <vt:lpstr>Doing more with less</vt:lpstr>
      <vt:lpstr>Current situation</vt:lpstr>
      <vt:lpstr>With INPAS</vt:lpstr>
      <vt:lpstr>INPAS and INPAS Practice Guide 1</vt:lpstr>
      <vt:lpstr>Adopting INPAS and PG1</vt:lpstr>
      <vt:lpstr>From Project to Legacy</vt:lpstr>
      <vt:lpstr>How to handle the complexity?</vt:lpstr>
      <vt:lpstr>Budget analysis by inputs vs outputs</vt:lpstr>
      <vt:lpstr>Activity based budgeting?</vt:lpstr>
      <vt:lpstr>INPAS Practice Guide 1 - format</vt:lpstr>
      <vt:lpstr>PG1 format continued</vt:lpstr>
      <vt:lpstr>PowerPoint Presentation</vt:lpstr>
      <vt:lpstr>Grant funded assets</vt:lpstr>
      <vt:lpstr>Grant funded assets – solution 1</vt:lpstr>
      <vt:lpstr>Grant funded assets – solution 2</vt:lpstr>
      <vt:lpstr>PowerPoint Presentation</vt:lpstr>
      <vt:lpstr>PowerPoint Presentation</vt:lpstr>
      <vt:lpstr>Column options - donor</vt:lpstr>
      <vt:lpstr>Column options - periods</vt:lpstr>
      <vt:lpstr>Column options – funding source</vt:lpstr>
      <vt:lpstr>Inclusion with NPO Main Accounts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IFR4NPO Project</dc:title>
  <dc:creator>Sam Musoke</dc:creator>
  <cp:lastModifiedBy>Sam Musoke</cp:lastModifiedBy>
  <cp:revision>11</cp:revision>
  <cp:lastPrinted>2020-03-27T20:13:37Z</cp:lastPrinted>
  <dcterms:created xsi:type="dcterms:W3CDTF">2020-03-27T13:35:04Z</dcterms:created>
  <dcterms:modified xsi:type="dcterms:W3CDTF">2026-03-25T17:23:33Z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0x01010062CD505F6F6A0E4EA19A32740C77F791</vt:lpwstr>
  </property>
  <property fmtid="{D5CDD505-2E9C-101B-9397-08002B2CF9AE}" pid="3" name="Order">
    <vt:r8>6400</vt:r8>
  </property>
  <property fmtid="{D5CDD505-2E9C-101B-9397-08002B2CF9AE}" pid="4" name="MediaServiceImageTags">
    <vt:lpwstr/>
  </property>
  <property fmtid="{D5CDD505-2E9C-101B-9397-08002B2CF9AE}" pid="5" name="I&amp;ITag">
    <vt:lpwstr/>
  </property>
</Properties>
</file>